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C"/>
    <a:srgbClr val="963DF5"/>
    <a:srgbClr val="666666"/>
    <a:srgbClr val="DC387E"/>
    <a:srgbClr val="0E0E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684"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6C31-02D1-7337-2C31-51518655F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90D093-A8A9-1BA0-25FE-05E9440A3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221DD6-CE30-4ABB-E526-5A893A408B0E}"/>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8A1B1A01-D823-D129-88BE-7BCBE1336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F3F88-41CF-53F1-8588-69BCDA5CE839}"/>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173925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C344-A38C-8EC8-E5FB-D42F8BC60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D22142-E860-D5C8-8E1C-7424EA0B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4BF0D-89F9-4728-974E-682DE42781B6}"/>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8D75AE55-F0E0-71DB-6319-9B9431942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A5DDD-450B-56FC-F219-51D4CD0A6748}"/>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30430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3DCB5A-DBE2-80C3-1DE7-E02CFFC0C8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F45F67-4860-8AEE-33DA-539832F96B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31058-02A6-7594-8472-091992ED5EA3}"/>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51918108-8AD7-32EF-2B88-F81E3FA30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27126-4A29-AD9A-E13E-345D07385110}"/>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21374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83F9-6E0E-4BED-34C4-AAB5A6ACC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9B4954-987E-69A7-7619-10C67ADB9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64578-05E9-2E00-F009-7E81177A6D4D}"/>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E0DA5A92-1976-A5ED-BB2B-FA6DD4E87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871A3-92C2-F10A-551C-E5933242029F}"/>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6244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DD78-BC6B-BF6D-B28D-E654BA4304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E9C78F-6257-FBF0-619A-E69BC0D9E4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99FDE7-4F8E-55BA-9023-05B35172A457}"/>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E552C7AD-C1CF-8BD5-1733-A45FB53FD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EE09D-F4EC-CBE1-30B2-47CF7EAACEF7}"/>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262216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97A5-6270-CFDE-F000-64E20AD49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70F15-11B3-DDEF-4B6B-3E8808336E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04FBE4-C315-DEC9-9AA1-BBEE4C3FF6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A1B142-FB59-15C7-4A52-A5F44F2AA358}"/>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6" name="Footer Placeholder 5">
            <a:extLst>
              <a:ext uri="{FF2B5EF4-FFF2-40B4-BE49-F238E27FC236}">
                <a16:creationId xmlns:a16="http://schemas.microsoft.com/office/drawing/2014/main" id="{E18F22FD-1890-AE69-8026-220F8EA21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18AF8-2037-5991-C9E1-93718803551F}"/>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144615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D90E-F75E-FEB3-D5B0-FF38B9FFFA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6C1468-6637-0D80-50EF-F260E87BDE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E7E590-0BD1-06B2-A490-D75A49DDDF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F1573F-94B8-9F53-8602-BC20FB7C3D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9FB0B3-2B41-7F6B-A433-F6B14B5D7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A671F-0D5B-0FCB-A371-1B4D43FBD9FE}"/>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8" name="Footer Placeholder 7">
            <a:extLst>
              <a:ext uri="{FF2B5EF4-FFF2-40B4-BE49-F238E27FC236}">
                <a16:creationId xmlns:a16="http://schemas.microsoft.com/office/drawing/2014/main" id="{60E52993-C97C-32E1-E974-A2F6A074A8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CA2269-AFBA-D7FE-BBDC-DE4A506581E0}"/>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272811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58B3-7622-3E96-2FFB-6CF6CB417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99BB14-C6E8-D193-4A71-04E8DBF36A84}"/>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4" name="Footer Placeholder 3">
            <a:extLst>
              <a:ext uri="{FF2B5EF4-FFF2-40B4-BE49-F238E27FC236}">
                <a16:creationId xmlns:a16="http://schemas.microsoft.com/office/drawing/2014/main" id="{7745B1B2-3345-1098-EC58-CB88E87301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5A608-5C8F-E3B3-5151-5B07627037B4}"/>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2501726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75C81F-3853-C03C-1546-D3FE8D3D83B4}"/>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3" name="Footer Placeholder 2">
            <a:extLst>
              <a:ext uri="{FF2B5EF4-FFF2-40B4-BE49-F238E27FC236}">
                <a16:creationId xmlns:a16="http://schemas.microsoft.com/office/drawing/2014/main" id="{ECFF904B-0070-6973-A513-A6DAFDE40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3C9A73-7CDD-9693-14A7-164BAEC69594}"/>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345112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F58D-8DCE-A329-5F98-01FD7EBCA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3902A7-0B3B-BC43-400B-4F6BF4ACC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FBAAD-4940-E335-F327-12D3A07E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7CDE9-15B3-75B1-FD8C-AC628E4DDB4B}"/>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6" name="Footer Placeholder 5">
            <a:extLst>
              <a:ext uri="{FF2B5EF4-FFF2-40B4-BE49-F238E27FC236}">
                <a16:creationId xmlns:a16="http://schemas.microsoft.com/office/drawing/2014/main" id="{40034CC0-AA8A-7D8D-05E4-18964566E4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2E392-9BBC-6CEF-C3AC-51741FA49331}"/>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279019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A42D-7331-6359-24B8-B99ACA8C3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56767C-81EA-E026-CF11-723824121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FF3F8C-20BB-6FE1-57ED-163A56083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E6ED5-5A43-EC8F-B0E0-9C8AD51DA0CA}"/>
              </a:ext>
            </a:extLst>
          </p:cNvPr>
          <p:cNvSpPr>
            <a:spLocks noGrp="1"/>
          </p:cNvSpPr>
          <p:nvPr>
            <p:ph type="dt" sz="half" idx="10"/>
          </p:nvPr>
        </p:nvSpPr>
        <p:spPr/>
        <p:txBody>
          <a:bodyPr/>
          <a:lstStyle/>
          <a:p>
            <a:fld id="{ED4239BB-41D0-4866-B9E2-BE82C172CF5E}" type="datetimeFigureOut">
              <a:rPr lang="en-US" smtClean="0"/>
              <a:t>2/1/2025</a:t>
            </a:fld>
            <a:endParaRPr lang="en-US"/>
          </a:p>
        </p:txBody>
      </p:sp>
      <p:sp>
        <p:nvSpPr>
          <p:cNvPr id="6" name="Footer Placeholder 5">
            <a:extLst>
              <a:ext uri="{FF2B5EF4-FFF2-40B4-BE49-F238E27FC236}">
                <a16:creationId xmlns:a16="http://schemas.microsoft.com/office/drawing/2014/main" id="{C2A5995A-C0B2-1C41-1E35-4E483011CD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4D5FF-BD4D-BA3D-DC6A-CFFB7D850440}"/>
              </a:ext>
            </a:extLst>
          </p:cNvPr>
          <p:cNvSpPr>
            <a:spLocks noGrp="1"/>
          </p:cNvSpPr>
          <p:nvPr>
            <p:ph type="sldNum" sz="quarter" idx="12"/>
          </p:nvPr>
        </p:nvSpPr>
        <p:spPr/>
        <p:txBody>
          <a:bodyPr/>
          <a:lstStyle/>
          <a:p>
            <a:fld id="{F175D98A-2375-4141-BA71-136020711D34}" type="slidenum">
              <a:rPr lang="en-US" smtClean="0"/>
              <a:t>‹#›</a:t>
            </a:fld>
            <a:endParaRPr lang="en-US"/>
          </a:p>
        </p:txBody>
      </p:sp>
    </p:spTree>
    <p:extLst>
      <p:ext uri="{BB962C8B-B14F-4D97-AF65-F5344CB8AC3E}">
        <p14:creationId xmlns:p14="http://schemas.microsoft.com/office/powerpoint/2010/main" val="64259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EC52D4-5C11-809E-F87F-5EE8E4CD82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F79B23-3453-4F6C-E7CA-2F13E72D2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330167-26D0-E8C9-BC35-59956F1B41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4239BB-41D0-4866-B9E2-BE82C172CF5E}" type="datetimeFigureOut">
              <a:rPr lang="en-US" smtClean="0"/>
              <a:t>2/1/2025</a:t>
            </a:fld>
            <a:endParaRPr lang="en-US"/>
          </a:p>
        </p:txBody>
      </p:sp>
      <p:sp>
        <p:nvSpPr>
          <p:cNvPr id="5" name="Footer Placeholder 4">
            <a:extLst>
              <a:ext uri="{FF2B5EF4-FFF2-40B4-BE49-F238E27FC236}">
                <a16:creationId xmlns:a16="http://schemas.microsoft.com/office/drawing/2014/main" id="{BAB256B9-8661-DE1C-2895-6A8D18140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54D3BA-9378-E1DF-417C-7A8D3517C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75D98A-2375-4141-BA71-136020711D34}" type="slidenum">
              <a:rPr lang="en-US" smtClean="0"/>
              <a:t>‹#›</a:t>
            </a:fld>
            <a:endParaRPr lang="en-US"/>
          </a:p>
        </p:txBody>
      </p:sp>
    </p:spTree>
    <p:extLst>
      <p:ext uri="{BB962C8B-B14F-4D97-AF65-F5344CB8AC3E}">
        <p14:creationId xmlns:p14="http://schemas.microsoft.com/office/powerpoint/2010/main" val="2766566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739992"/>
            <a:ext cx="11734901" cy="7597992"/>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251386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a:t>
              </a:r>
              <a:r>
                <a:rPr lang="fa-IR" sz="4400" dirty="0">
                  <a:gradFill flip="none" rotWithShape="1">
                    <a:gsLst>
                      <a:gs pos="0">
                        <a:schemeClr val="bg1"/>
                      </a:gs>
                      <a:gs pos="100000">
                        <a:schemeClr val="bg1">
                          <a:alpha val="55000"/>
                        </a:schemeClr>
                      </a:gs>
                    </a:gsLst>
                    <a:lin ang="2700000" scaled="1"/>
                    <a:tileRect/>
                  </a:gradFill>
                  <a:latin typeface="Yekan Bakh Heavy" panose="01000504000000020004" pitchFamily="2" charset="-78"/>
                  <a:ea typeface="Yekan Bakh Heavy" panose="01000504000000020004" pitchFamily="2" charset="-78"/>
                  <a:cs typeface="Yekan Bakh Heavy" panose="01000504000000020004" pitchFamily="2" charset="-78"/>
                </a:rPr>
                <a:t>زبان </a:t>
              </a:r>
              <a:endParaRPr lang="en-US" sz="4400" dirty="0">
                <a:gradFill flip="none" rotWithShape="1">
                  <a:gsLst>
                    <a:gs pos="0">
                      <a:schemeClr val="bg1"/>
                    </a:gs>
                    <a:gs pos="100000">
                      <a:schemeClr val="bg1">
                        <a:alpha val="55000"/>
                      </a:schemeClr>
                    </a:gs>
                  </a:gsLst>
                  <a:lin ang="2700000" scaled="1"/>
                  <a:tileRect/>
                </a:gra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gradFill flip="none" rotWithShape="1">
                    <a:gsLst>
                      <a:gs pos="0">
                        <a:schemeClr val="bg1"/>
                      </a:gs>
                      <a:gs pos="100000">
                        <a:schemeClr val="bg1">
                          <a:alpha val="55000"/>
                        </a:schemeClr>
                      </a:gs>
                    </a:gsLst>
                    <a:lin ang="2700000" scaled="1"/>
                    <a:tileRect/>
                  </a:gra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gradFill flip="none" rotWithShape="1">
                  <a:gsLst>
                    <a:gs pos="0">
                      <a:schemeClr val="bg1"/>
                    </a:gs>
                    <a:gs pos="100000">
                      <a:schemeClr val="bg1">
                        <a:alpha val="55000"/>
                      </a:schemeClr>
                    </a:gs>
                  </a:gsLst>
                  <a:lin ang="2700000" scaled="1"/>
                  <a:tileRect/>
                </a:gra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pic>
        <p:nvPicPr>
          <p:cNvPr id="15" name="Picture 14" descr="A purple and white cartoon character">
            <a:extLst>
              <a:ext uri="{FF2B5EF4-FFF2-40B4-BE49-F238E27FC236}">
                <a16:creationId xmlns:a16="http://schemas.microsoft.com/office/drawing/2014/main" id="{A84EF007-5B05-1253-5D1B-937150A91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262" y="6667500"/>
            <a:ext cx="4225836" cy="4225836"/>
          </a:xfrm>
          <a:prstGeom prst="rect">
            <a:avLst/>
          </a:prstGeom>
        </p:spPr>
      </p:pic>
      <p:sp>
        <p:nvSpPr>
          <p:cNvPr id="16" name="TextBox 15">
            <a:extLst>
              <a:ext uri="{FF2B5EF4-FFF2-40B4-BE49-F238E27FC236}">
                <a16:creationId xmlns:a16="http://schemas.microsoft.com/office/drawing/2014/main" id="{3BFDF3A0-8413-7C89-6CE7-1E03FEBB0B6A}"/>
              </a:ext>
            </a:extLst>
          </p:cNvPr>
          <p:cNvSpPr txBox="1"/>
          <p:nvPr/>
        </p:nvSpPr>
        <p:spPr>
          <a:xfrm>
            <a:off x="12411348" y="1989009"/>
            <a:ext cx="4690544" cy="1774845"/>
          </a:xfrm>
          <a:prstGeom prst="rect">
            <a:avLst/>
          </a:prstGeom>
          <a:noFill/>
        </p:spPr>
        <p:txBody>
          <a:bodyPr wrap="square" rtlCol="0">
            <a:spAutoFit/>
          </a:bodyPr>
          <a:lstStyle/>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سلام دنیا!</a:t>
            </a:r>
          </a:p>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به قیافم نگاه نکن که شاد و شنگولم.  من کاتلینم و جایگزینی برای جاوای بدبختم! ها ها!</a:t>
            </a:r>
            <a:endParaRPr lang="en-US" sz="24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16171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grpSp>
        <p:nvGrpSpPr>
          <p:cNvPr id="11" name="Group 10">
            <a:extLst>
              <a:ext uri="{FF2B5EF4-FFF2-40B4-BE49-F238E27FC236}">
                <a16:creationId xmlns:a16="http://schemas.microsoft.com/office/drawing/2014/main" id="{A5101580-0DDD-1679-B251-ACA2397AAFE0}"/>
              </a:ext>
            </a:extLst>
          </p:cNvPr>
          <p:cNvGrpSpPr/>
          <p:nvPr/>
        </p:nvGrpSpPr>
        <p:grpSpPr>
          <a:xfrm>
            <a:off x="-266700" y="-8105775"/>
            <a:ext cx="12725400" cy="14973300"/>
            <a:chOff x="-266700" y="-314325"/>
            <a:chExt cx="12725400" cy="14973300"/>
          </a:xfrm>
        </p:grpSpPr>
        <p:sp>
          <p:nvSpPr>
            <p:cNvPr id="7" name="Rectangle 6">
              <a:extLst>
                <a:ext uri="{FF2B5EF4-FFF2-40B4-BE49-F238E27FC236}">
                  <a16:creationId xmlns:a16="http://schemas.microsoft.com/office/drawing/2014/main" id="{06C968A7-ABC3-CDB7-92E0-6E51EE12DE38}"/>
                </a:ext>
              </a:extLst>
            </p:cNvPr>
            <p:cNvSpPr/>
            <p:nvPr/>
          </p:nvSpPr>
          <p:spPr>
            <a:xfrm>
              <a:off x="-266700" y="-314325"/>
              <a:ext cx="12725400" cy="7486650"/>
            </a:xfrm>
            <a:prstGeom prst="rect">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C64CEB-7ECB-A04A-41FA-23C49152F931}"/>
                </a:ext>
              </a:extLst>
            </p:cNvPr>
            <p:cNvSpPr/>
            <p:nvPr/>
          </p:nvSpPr>
          <p:spPr>
            <a:xfrm>
              <a:off x="-266700" y="71723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46146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کاربردها و زمینه استفاده</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4576625" y="1792119"/>
            <a:ext cx="3038749"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Use Cases</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577209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61758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7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BA5FC46-3002-87A3-F76C-EB5FC3C10E2C}"/>
              </a:ext>
            </a:extLst>
          </p:cNvPr>
          <p:cNvSpPr txBox="1"/>
          <p:nvPr/>
        </p:nvSpPr>
        <p:spPr>
          <a:xfrm>
            <a:off x="3756750" y="764359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کاربردها و زمینه استفاده</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grpSp>
        <p:nvGrpSpPr>
          <p:cNvPr id="11" name="Group 10">
            <a:extLst>
              <a:ext uri="{FF2B5EF4-FFF2-40B4-BE49-F238E27FC236}">
                <a16:creationId xmlns:a16="http://schemas.microsoft.com/office/drawing/2014/main" id="{0111AE21-416D-ACC3-B5B2-B21FEEDA7A1E}"/>
              </a:ext>
            </a:extLst>
          </p:cNvPr>
          <p:cNvGrpSpPr/>
          <p:nvPr/>
        </p:nvGrpSpPr>
        <p:grpSpPr>
          <a:xfrm>
            <a:off x="4576625" y="1829484"/>
            <a:ext cx="3038749" cy="3322141"/>
            <a:chOff x="4576626" y="1822915"/>
            <a:chExt cx="3038749" cy="3322141"/>
          </a:xfrm>
        </p:grpSpPr>
        <p:sp>
          <p:nvSpPr>
            <p:cNvPr id="3" name="TextBox 2">
              <a:extLst>
                <a:ext uri="{FF2B5EF4-FFF2-40B4-BE49-F238E27FC236}">
                  <a16:creationId xmlns:a16="http://schemas.microsoft.com/office/drawing/2014/main" id="{D601F074-C553-15FE-1CB6-E200B06F968C}"/>
                </a:ext>
              </a:extLst>
            </p:cNvPr>
            <p:cNvSpPr txBox="1"/>
            <p:nvPr/>
          </p:nvSpPr>
          <p:spPr>
            <a:xfrm>
              <a:off x="4576626" y="4375615"/>
              <a:ext cx="3038749" cy="769441"/>
            </a:xfrm>
            <a:prstGeom prst="rect">
              <a:avLst/>
            </a:prstGeom>
            <a:noFill/>
          </p:spPr>
          <p:txBody>
            <a:bodyPr wrap="square" rtlCol="0">
              <a:spAutoFit/>
            </a:bodyPr>
            <a:lstStyle/>
            <a:p>
              <a:pPr algn="ctr"/>
              <a:r>
                <a:rPr lang="en-US" sz="4400" dirty="0">
                  <a:gradFill>
                    <a:gsLst>
                      <a:gs pos="0">
                        <a:schemeClr val="accent1">
                          <a:lumMod val="5000"/>
                          <a:lumOff val="95000"/>
                        </a:schemeClr>
                      </a:gs>
                      <a:gs pos="100000">
                        <a:schemeClr val="bg1">
                          <a:alpha val="0"/>
                        </a:schemeClr>
                      </a:gs>
                    </a:gsLst>
                    <a:lin ang="5400000" scaled="0"/>
                  </a:gradFill>
                  <a:latin typeface="Yekan Bakh Medium" panose="01000504000000020004" pitchFamily="2" charset="-78"/>
                  <a:ea typeface="Yekan Bakh Medium" panose="01000504000000020004" pitchFamily="2" charset="-78"/>
                  <a:cs typeface="Yekan Bakh Medium" panose="01000504000000020004" pitchFamily="2" charset="-78"/>
                </a:rPr>
                <a:t>Use Cases</a:t>
              </a:r>
            </a:p>
          </p:txBody>
        </p:sp>
        <p:pic>
          <p:nvPicPr>
            <p:cNvPr id="9" name="Picture 8">
              <a:extLst>
                <a:ext uri="{FF2B5EF4-FFF2-40B4-BE49-F238E27FC236}">
                  <a16:creationId xmlns:a16="http://schemas.microsoft.com/office/drawing/2014/main" id="{9E352362-D7AE-9020-10B5-3808F9BB0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50" y="1822915"/>
              <a:ext cx="2552700" cy="2552700"/>
            </a:xfrm>
            <a:prstGeom prst="rect">
              <a:avLst/>
            </a:prstGeom>
          </p:spPr>
        </p:pic>
      </p:grpSp>
    </p:spTree>
    <p:extLst>
      <p:ext uri="{BB962C8B-B14F-4D97-AF65-F5344CB8AC3E}">
        <p14:creationId xmlns:p14="http://schemas.microsoft.com/office/powerpoint/2010/main" val="35034219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0111AE21-416D-ACC3-B5B2-B21FEEDA7A1E}"/>
              </a:ext>
            </a:extLst>
          </p:cNvPr>
          <p:cNvGrpSpPr/>
          <p:nvPr/>
        </p:nvGrpSpPr>
        <p:grpSpPr>
          <a:xfrm>
            <a:off x="5107712" y="515032"/>
            <a:ext cx="1976575" cy="2165927"/>
            <a:chOff x="4576626" y="2794463"/>
            <a:chExt cx="1976575" cy="2165927"/>
          </a:xfrm>
        </p:grpSpPr>
        <p:sp>
          <p:nvSpPr>
            <p:cNvPr id="3" name="TextBox 2">
              <a:extLst>
                <a:ext uri="{FF2B5EF4-FFF2-40B4-BE49-F238E27FC236}">
                  <a16:creationId xmlns:a16="http://schemas.microsoft.com/office/drawing/2014/main" id="{D601F074-C553-15FE-1CB6-E200B06F968C}"/>
                </a:ext>
              </a:extLst>
            </p:cNvPr>
            <p:cNvSpPr txBox="1"/>
            <p:nvPr/>
          </p:nvSpPr>
          <p:spPr>
            <a:xfrm>
              <a:off x="4576626" y="4375615"/>
              <a:ext cx="1976575" cy="584775"/>
            </a:xfrm>
            <a:prstGeom prst="rect">
              <a:avLst/>
            </a:prstGeom>
            <a:noFill/>
          </p:spPr>
          <p:txBody>
            <a:bodyPr wrap="square" rtlCol="0">
              <a:spAutoFit/>
            </a:bodyPr>
            <a:lstStyle/>
            <a:p>
              <a:pPr algn="ctr"/>
              <a:r>
                <a:rPr lang="en-US" sz="3200" dirty="0">
                  <a:gradFill>
                    <a:gsLst>
                      <a:gs pos="0">
                        <a:schemeClr val="accent1">
                          <a:lumMod val="5000"/>
                          <a:lumOff val="95000"/>
                        </a:schemeClr>
                      </a:gs>
                      <a:gs pos="100000">
                        <a:schemeClr val="bg1">
                          <a:alpha val="0"/>
                        </a:schemeClr>
                      </a:gs>
                    </a:gsLst>
                    <a:lin ang="5400000" scaled="0"/>
                  </a:gradFill>
                  <a:latin typeface="Yekan Bakh Medium" panose="01000504000000020004" pitchFamily="2" charset="-78"/>
                  <a:ea typeface="Yekan Bakh Medium" panose="01000504000000020004" pitchFamily="2" charset="-78"/>
                  <a:cs typeface="Yekan Bakh Medium" panose="01000504000000020004" pitchFamily="2" charset="-78"/>
                </a:rPr>
                <a:t>Use Cases</a:t>
              </a:r>
            </a:p>
          </p:txBody>
        </p:sp>
        <p:pic>
          <p:nvPicPr>
            <p:cNvPr id="9" name="Picture 8">
              <a:extLst>
                <a:ext uri="{FF2B5EF4-FFF2-40B4-BE49-F238E27FC236}">
                  <a16:creationId xmlns:a16="http://schemas.microsoft.com/office/drawing/2014/main" id="{9E352362-D7AE-9020-10B5-3808F9BB0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50" y="2794463"/>
              <a:ext cx="1581151" cy="1581151"/>
            </a:xfrm>
            <a:prstGeom prst="rect">
              <a:avLst/>
            </a:prstGeom>
          </p:spPr>
        </p:pic>
      </p:grpSp>
      <p:sp>
        <p:nvSpPr>
          <p:cNvPr id="6" name="Rectangle: Rounded Corners 5">
            <a:extLst>
              <a:ext uri="{FF2B5EF4-FFF2-40B4-BE49-F238E27FC236}">
                <a16:creationId xmlns:a16="http://schemas.microsoft.com/office/drawing/2014/main" id="{4E2EC1A5-8E5A-604B-264F-5E3C74E1CE45}"/>
              </a:ext>
            </a:extLst>
          </p:cNvPr>
          <p:cNvSpPr/>
          <p:nvPr/>
        </p:nvSpPr>
        <p:spPr>
          <a:xfrm rot="5400000">
            <a:off x="2322237" y="2176664"/>
            <a:ext cx="7547524" cy="9362364"/>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2D09EB92-5D5D-DDCD-85F3-98ACD67058A0}"/>
              </a:ext>
            </a:extLst>
          </p:cNvPr>
          <p:cNvSpPr/>
          <p:nvPr/>
        </p:nvSpPr>
        <p:spPr>
          <a:xfrm>
            <a:off x="1689763" y="3691601"/>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سمت سرور</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2" name="Rectangle: Rounded Corners 11">
            <a:extLst>
              <a:ext uri="{FF2B5EF4-FFF2-40B4-BE49-F238E27FC236}">
                <a16:creationId xmlns:a16="http://schemas.microsoft.com/office/drawing/2014/main" id="{E4A4D8BB-086C-B060-EC65-8A1F97C94C60}"/>
              </a:ext>
            </a:extLst>
          </p:cNvPr>
          <p:cNvSpPr/>
          <p:nvPr/>
        </p:nvSpPr>
        <p:spPr>
          <a:xfrm>
            <a:off x="4749136" y="3698575"/>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برنامه نویسی مولتی پلتفرم</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3" name="Rectangle: Rounded Corners 12">
            <a:extLst>
              <a:ext uri="{FF2B5EF4-FFF2-40B4-BE49-F238E27FC236}">
                <a16:creationId xmlns:a16="http://schemas.microsoft.com/office/drawing/2014/main" id="{8073103C-015F-3C50-060C-A6EE3AC876AF}"/>
              </a:ext>
            </a:extLst>
          </p:cNvPr>
          <p:cNvSpPr/>
          <p:nvPr/>
        </p:nvSpPr>
        <p:spPr>
          <a:xfrm>
            <a:off x="7808509" y="3705549"/>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برنامه نویسی اندروید</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4" name="Rectangle: Rounded Corners 13">
            <a:extLst>
              <a:ext uri="{FF2B5EF4-FFF2-40B4-BE49-F238E27FC236}">
                <a16:creationId xmlns:a16="http://schemas.microsoft.com/office/drawing/2014/main" id="{C16B292B-7859-8C41-57A2-5603F256AEAC}"/>
              </a:ext>
            </a:extLst>
          </p:cNvPr>
          <p:cNvSpPr/>
          <p:nvPr/>
        </p:nvSpPr>
        <p:spPr>
          <a:xfrm>
            <a:off x="1689763" y="5207319"/>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تجزیه و تحلیل داده</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5" name="Rectangle: Rounded Corners 14">
            <a:extLst>
              <a:ext uri="{FF2B5EF4-FFF2-40B4-BE49-F238E27FC236}">
                <a16:creationId xmlns:a16="http://schemas.microsoft.com/office/drawing/2014/main" id="{2EF8B37C-19A9-0F27-44BB-900C8B36A068}"/>
              </a:ext>
            </a:extLst>
          </p:cNvPr>
          <p:cNvSpPr/>
          <p:nvPr/>
        </p:nvSpPr>
        <p:spPr>
          <a:xfrm>
            <a:off x="4749136" y="5214293"/>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تعامل با وب اسمبلی</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6" name="Rectangle: Rounded Corners 15">
            <a:extLst>
              <a:ext uri="{FF2B5EF4-FFF2-40B4-BE49-F238E27FC236}">
                <a16:creationId xmlns:a16="http://schemas.microsoft.com/office/drawing/2014/main" id="{74529ABB-836B-91B8-2031-1AE37801BA65}"/>
              </a:ext>
            </a:extLst>
          </p:cNvPr>
          <p:cNvSpPr/>
          <p:nvPr/>
        </p:nvSpPr>
        <p:spPr>
          <a:xfrm>
            <a:off x="7808509" y="5221267"/>
            <a:ext cx="2773056" cy="973635"/>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نیتیو (بدون ماشین مجازی)</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29343664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46146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محیط توسعه</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3327402" y="1862264"/>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Development Environments</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577209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61758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C8F53DEC-3A67-A6F2-096F-A3712D500948}"/>
              </a:ext>
            </a:extLst>
          </p:cNvPr>
          <p:cNvSpPr/>
          <p:nvPr/>
        </p:nvSpPr>
        <p:spPr>
          <a:xfrm>
            <a:off x="12650816" y="2861019"/>
            <a:ext cx="3190365" cy="3360287"/>
          </a:xfrm>
          <a:prstGeom prst="roundRect">
            <a:avLst>
              <a:gd name="adj" fmla="val 7233"/>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EF3C915-485D-C5B3-ABE4-1DD1F827D23D}"/>
              </a:ext>
            </a:extLst>
          </p:cNvPr>
          <p:cNvGrpSpPr/>
          <p:nvPr/>
        </p:nvGrpSpPr>
        <p:grpSpPr>
          <a:xfrm>
            <a:off x="-4357810" y="1714299"/>
            <a:ext cx="1692112" cy="1588592"/>
            <a:chOff x="913929" y="1180569"/>
            <a:chExt cx="2510255" cy="2356682"/>
          </a:xfrm>
        </p:grpSpPr>
        <p:sp>
          <p:nvSpPr>
            <p:cNvPr id="19" name="Rectangle: Rounded Corners 18">
              <a:extLst>
                <a:ext uri="{FF2B5EF4-FFF2-40B4-BE49-F238E27FC236}">
                  <a16:creationId xmlns:a16="http://schemas.microsoft.com/office/drawing/2014/main" id="{10A1167C-31B7-3335-21AA-1B1246D38E89}"/>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logo of a device&#10;&#10;Description automatically generated">
              <a:extLst>
                <a:ext uri="{FF2B5EF4-FFF2-40B4-BE49-F238E27FC236}">
                  <a16:creationId xmlns:a16="http://schemas.microsoft.com/office/drawing/2014/main" id="{5A35CC54-D180-1DFB-2E0B-8B46246D0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417" y="1638110"/>
              <a:ext cx="1063276" cy="1063276"/>
            </a:xfrm>
            <a:prstGeom prst="rect">
              <a:avLst/>
            </a:prstGeom>
          </p:spPr>
        </p:pic>
        <p:sp>
          <p:nvSpPr>
            <p:cNvPr id="22" name="TextBox 21">
              <a:extLst>
                <a:ext uri="{FF2B5EF4-FFF2-40B4-BE49-F238E27FC236}">
                  <a16:creationId xmlns:a16="http://schemas.microsoft.com/office/drawing/2014/main" id="{843C1B75-C711-B2A6-6F2C-4DBBE6BF8FC9}"/>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Android Studio</a:t>
              </a:r>
            </a:p>
          </p:txBody>
        </p:sp>
      </p:grpSp>
      <p:grpSp>
        <p:nvGrpSpPr>
          <p:cNvPr id="23" name="Group 22">
            <a:extLst>
              <a:ext uri="{FF2B5EF4-FFF2-40B4-BE49-F238E27FC236}">
                <a16:creationId xmlns:a16="http://schemas.microsoft.com/office/drawing/2014/main" id="{20011CA1-87C4-3B33-9D32-E568934088E9}"/>
              </a:ext>
            </a:extLst>
          </p:cNvPr>
          <p:cNvGrpSpPr/>
          <p:nvPr/>
        </p:nvGrpSpPr>
        <p:grpSpPr>
          <a:xfrm>
            <a:off x="-2343725" y="1713178"/>
            <a:ext cx="1692112" cy="1588592"/>
            <a:chOff x="913929" y="1180569"/>
            <a:chExt cx="2510255" cy="2356682"/>
          </a:xfrm>
        </p:grpSpPr>
        <p:sp>
          <p:nvSpPr>
            <p:cNvPr id="24" name="Rectangle: Rounded Corners 23">
              <a:extLst>
                <a:ext uri="{FF2B5EF4-FFF2-40B4-BE49-F238E27FC236}">
                  <a16:creationId xmlns:a16="http://schemas.microsoft.com/office/drawing/2014/main" id="{9465BA96-6663-4B20-41C3-E82C5CB31D5D}"/>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EC6564B5-47C5-9322-538E-79853F7D01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26" name="TextBox 25">
              <a:extLst>
                <a:ext uri="{FF2B5EF4-FFF2-40B4-BE49-F238E27FC236}">
                  <a16:creationId xmlns:a16="http://schemas.microsoft.com/office/drawing/2014/main" id="{DAC40A10-E7D3-8FFB-66E2-E15BE2BC9A24}"/>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IntelliJ</a:t>
              </a:r>
            </a:p>
          </p:txBody>
        </p:sp>
      </p:grpSp>
      <p:grpSp>
        <p:nvGrpSpPr>
          <p:cNvPr id="27" name="Group 26">
            <a:extLst>
              <a:ext uri="{FF2B5EF4-FFF2-40B4-BE49-F238E27FC236}">
                <a16:creationId xmlns:a16="http://schemas.microsoft.com/office/drawing/2014/main" id="{61A500F2-165D-0DDB-3EEA-3FB89258E54A}"/>
              </a:ext>
            </a:extLst>
          </p:cNvPr>
          <p:cNvGrpSpPr/>
          <p:nvPr/>
        </p:nvGrpSpPr>
        <p:grpSpPr>
          <a:xfrm>
            <a:off x="-4420746" y="4397733"/>
            <a:ext cx="1692112" cy="1588592"/>
            <a:chOff x="913929" y="1180569"/>
            <a:chExt cx="2510255" cy="2356682"/>
          </a:xfrm>
        </p:grpSpPr>
        <p:sp>
          <p:nvSpPr>
            <p:cNvPr id="28" name="Rectangle: Rounded Corners 27">
              <a:extLst>
                <a:ext uri="{FF2B5EF4-FFF2-40B4-BE49-F238E27FC236}">
                  <a16:creationId xmlns:a16="http://schemas.microsoft.com/office/drawing/2014/main" id="{FF33C5A9-3D74-FF48-7789-699C3562216F}"/>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1B6CBF4B-3141-DEF3-9548-A4713ACF65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0" name="TextBox 29">
              <a:extLst>
                <a:ext uri="{FF2B5EF4-FFF2-40B4-BE49-F238E27FC236}">
                  <a16:creationId xmlns:a16="http://schemas.microsoft.com/office/drawing/2014/main" id="{F105F3EF-3A08-80FE-5DF5-11BE6B4309D6}"/>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Fleet</a:t>
              </a:r>
            </a:p>
          </p:txBody>
        </p:sp>
      </p:grpSp>
      <p:grpSp>
        <p:nvGrpSpPr>
          <p:cNvPr id="31" name="Group 30">
            <a:extLst>
              <a:ext uri="{FF2B5EF4-FFF2-40B4-BE49-F238E27FC236}">
                <a16:creationId xmlns:a16="http://schemas.microsoft.com/office/drawing/2014/main" id="{C66CC900-EED3-C948-2B1C-90DFD13DBAF1}"/>
              </a:ext>
            </a:extLst>
          </p:cNvPr>
          <p:cNvGrpSpPr/>
          <p:nvPr/>
        </p:nvGrpSpPr>
        <p:grpSpPr>
          <a:xfrm>
            <a:off x="-2343723" y="4397733"/>
            <a:ext cx="1692112" cy="1588592"/>
            <a:chOff x="913929" y="1180569"/>
            <a:chExt cx="2510255" cy="2356682"/>
          </a:xfrm>
        </p:grpSpPr>
        <p:sp>
          <p:nvSpPr>
            <p:cNvPr id="32" name="Rectangle: Rounded Corners 31">
              <a:extLst>
                <a:ext uri="{FF2B5EF4-FFF2-40B4-BE49-F238E27FC236}">
                  <a16:creationId xmlns:a16="http://schemas.microsoft.com/office/drawing/2014/main" id="{7D10865B-E157-313E-BE06-6E97C0B42987}"/>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00C59BB4-5AA3-BCEA-CE78-7CA77DB9F3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4" name="TextBox 33">
              <a:extLst>
                <a:ext uri="{FF2B5EF4-FFF2-40B4-BE49-F238E27FC236}">
                  <a16:creationId xmlns:a16="http://schemas.microsoft.com/office/drawing/2014/main" id="{AF93505E-3112-3674-72B5-F2251D44D8B8}"/>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Eclipse</a:t>
              </a:r>
            </a:p>
          </p:txBody>
        </p:sp>
      </p:grpSp>
    </p:spTree>
    <p:extLst>
      <p:ext uri="{BB962C8B-B14F-4D97-AF65-F5344CB8AC3E}">
        <p14:creationId xmlns:p14="http://schemas.microsoft.com/office/powerpoint/2010/main" val="601572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340631"/>
            <a:ext cx="12725400" cy="7208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22723" y="409992"/>
            <a:ext cx="1746539" cy="378715"/>
          </a:xfrm>
          <a:prstGeom prst="rect">
            <a:avLst/>
          </a:prstGeom>
        </p:spPr>
      </p:pic>
      <p:sp>
        <p:nvSpPr>
          <p:cNvPr id="5" name="Rectangle: Rounded Corners 4">
            <a:extLst>
              <a:ext uri="{FF2B5EF4-FFF2-40B4-BE49-F238E27FC236}">
                <a16:creationId xmlns:a16="http://schemas.microsoft.com/office/drawing/2014/main" id="{A79B6AC6-8B5A-4857-AA1E-EDE03CDF1A15}"/>
              </a:ext>
            </a:extLst>
          </p:cNvPr>
          <p:cNvSpPr/>
          <p:nvPr/>
        </p:nvSpPr>
        <p:spPr>
          <a:xfrm>
            <a:off x="6874377" y="1186911"/>
            <a:ext cx="4779819" cy="5034396"/>
          </a:xfrm>
          <a:prstGeom prst="roundRect">
            <a:avLst>
              <a:gd name="adj" fmla="val 7233"/>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F60BD5-99CA-EEF8-DB96-3E8EB966525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
                    </a14:imgEffect>
                    <a14:imgEffect>
                      <a14:brightnessContrast bright="99000"/>
                    </a14:imgEffect>
                  </a14:imgLayer>
                </a14:imgProps>
              </a:ext>
              <a:ext uri="{28A0092B-C50C-407E-A947-70E740481C1C}">
                <a14:useLocalDpi xmlns:a14="http://schemas.microsoft.com/office/drawing/2010/main" val="0"/>
              </a:ext>
            </a:extLst>
          </a:blip>
          <a:srcRect/>
          <a:stretch/>
        </p:blipFill>
        <p:spPr>
          <a:xfrm>
            <a:off x="7800519" y="3889075"/>
            <a:ext cx="3265091" cy="3265091"/>
          </a:xfrm>
          <a:prstGeom prst="rect">
            <a:avLst/>
          </a:prstGeom>
        </p:spPr>
      </p:pic>
      <p:sp>
        <p:nvSpPr>
          <p:cNvPr id="11" name="TextBox 10">
            <a:extLst>
              <a:ext uri="{FF2B5EF4-FFF2-40B4-BE49-F238E27FC236}">
                <a16:creationId xmlns:a16="http://schemas.microsoft.com/office/drawing/2014/main" id="{346BCE45-B613-A396-1D65-CD92366069C8}"/>
              </a:ext>
            </a:extLst>
          </p:cNvPr>
          <p:cNvSpPr txBox="1"/>
          <p:nvPr/>
        </p:nvSpPr>
        <p:spPr>
          <a:xfrm>
            <a:off x="6874377" y="1568885"/>
            <a:ext cx="4576636" cy="2169825"/>
          </a:xfrm>
          <a:prstGeom prst="rect">
            <a:avLst/>
          </a:prstGeom>
          <a:noFill/>
        </p:spPr>
        <p:txBody>
          <a:bodyPr wrap="square" rtlCol="0">
            <a:spAutoFit/>
          </a:bodyPr>
          <a:lstStyle/>
          <a:p>
            <a:pPr algn="r">
              <a:lnSpc>
                <a:spcPct val="150000"/>
              </a:lnSpc>
            </a:pPr>
            <a:r>
              <a:rPr lang="fa-IR" dirty="0">
                <a:solidFill>
                  <a:schemeClr val="bg1"/>
                </a:solidFill>
                <a:latin typeface="Yekan Bakh" panose="01000504000000020004" pitchFamily="2" charset="-78"/>
                <a:ea typeface="Yekan Bakh" panose="01000504000000020004" pitchFamily="2" charset="-78"/>
                <a:cs typeface="Yekan Bakh" panose="01000504000000020004" pitchFamily="2" charset="-78"/>
              </a:rPr>
              <a:t>‫اکوسیستم قدرتمند کاتلین سبب شده است که برنامه‌نویسان و شرکت‌های مختلف محیط‌هایی را برای توسعه با کاتلین آماده سازند. شرکت مادر کاتلین یعنی جتبرینز ویرایشگرها یا آی دی ای را ارائه می‌دهد که به طور رسمی از کاتلین پشتیبانی می‌کنند.‬</a:t>
            </a:r>
            <a:endParaRPr lang="en-US"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grpSp>
        <p:nvGrpSpPr>
          <p:cNvPr id="27" name="Group 26">
            <a:extLst>
              <a:ext uri="{FF2B5EF4-FFF2-40B4-BE49-F238E27FC236}">
                <a16:creationId xmlns:a16="http://schemas.microsoft.com/office/drawing/2014/main" id="{36F479B3-4BF0-596F-D590-2DB428D85C4F}"/>
              </a:ext>
            </a:extLst>
          </p:cNvPr>
          <p:cNvGrpSpPr/>
          <p:nvPr/>
        </p:nvGrpSpPr>
        <p:grpSpPr>
          <a:xfrm>
            <a:off x="913929" y="1180569"/>
            <a:ext cx="2510255" cy="2356682"/>
            <a:chOff x="913929" y="1180569"/>
            <a:chExt cx="2510255" cy="2356682"/>
          </a:xfrm>
        </p:grpSpPr>
        <p:sp>
          <p:nvSpPr>
            <p:cNvPr id="16" name="Rectangle: Rounded Corners 15">
              <a:extLst>
                <a:ext uri="{FF2B5EF4-FFF2-40B4-BE49-F238E27FC236}">
                  <a16:creationId xmlns:a16="http://schemas.microsoft.com/office/drawing/2014/main" id="{E917372F-B531-7D15-1133-B5C21C90D7D4}"/>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logo of a device&#10;&#10;Description automatically generated">
              <a:extLst>
                <a:ext uri="{FF2B5EF4-FFF2-40B4-BE49-F238E27FC236}">
                  <a16:creationId xmlns:a16="http://schemas.microsoft.com/office/drawing/2014/main" id="{24EAAF07-4E95-3687-BA92-2E77719255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7417" y="1638110"/>
              <a:ext cx="1063276" cy="1063276"/>
            </a:xfrm>
            <a:prstGeom prst="rect">
              <a:avLst/>
            </a:prstGeom>
          </p:spPr>
        </p:pic>
        <p:sp>
          <p:nvSpPr>
            <p:cNvPr id="24" name="TextBox 23">
              <a:extLst>
                <a:ext uri="{FF2B5EF4-FFF2-40B4-BE49-F238E27FC236}">
                  <a16:creationId xmlns:a16="http://schemas.microsoft.com/office/drawing/2014/main" id="{688A7DC5-898C-E00C-BF7E-4522BFA5FC1A}"/>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Android Studio</a:t>
              </a:r>
            </a:p>
          </p:txBody>
        </p:sp>
      </p:grpSp>
      <p:grpSp>
        <p:nvGrpSpPr>
          <p:cNvPr id="28" name="Group 27">
            <a:extLst>
              <a:ext uri="{FF2B5EF4-FFF2-40B4-BE49-F238E27FC236}">
                <a16:creationId xmlns:a16="http://schemas.microsoft.com/office/drawing/2014/main" id="{DC53184E-8B2A-5A5C-0A37-F8B5CD7CA35F}"/>
              </a:ext>
            </a:extLst>
          </p:cNvPr>
          <p:cNvGrpSpPr/>
          <p:nvPr/>
        </p:nvGrpSpPr>
        <p:grpSpPr>
          <a:xfrm>
            <a:off x="3585738" y="1179448"/>
            <a:ext cx="2510255" cy="2356682"/>
            <a:chOff x="913929" y="1180569"/>
            <a:chExt cx="2510255" cy="2356682"/>
          </a:xfrm>
        </p:grpSpPr>
        <p:sp>
          <p:nvSpPr>
            <p:cNvPr id="29" name="Rectangle: Rounded Corners 28">
              <a:extLst>
                <a:ext uri="{FF2B5EF4-FFF2-40B4-BE49-F238E27FC236}">
                  <a16:creationId xmlns:a16="http://schemas.microsoft.com/office/drawing/2014/main" id="{E261BD7C-2CDE-4811-88A7-FF7B36A574F0}"/>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886CE62A-C661-32D8-4505-1BAC165880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1" name="TextBox 30">
              <a:extLst>
                <a:ext uri="{FF2B5EF4-FFF2-40B4-BE49-F238E27FC236}">
                  <a16:creationId xmlns:a16="http://schemas.microsoft.com/office/drawing/2014/main" id="{9DACE243-7977-DB4E-380B-7AAA72A46313}"/>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IntelliJ</a:t>
              </a:r>
            </a:p>
          </p:txBody>
        </p:sp>
      </p:grpSp>
      <p:grpSp>
        <p:nvGrpSpPr>
          <p:cNvPr id="32" name="Group 31">
            <a:extLst>
              <a:ext uri="{FF2B5EF4-FFF2-40B4-BE49-F238E27FC236}">
                <a16:creationId xmlns:a16="http://schemas.microsoft.com/office/drawing/2014/main" id="{AB6AAA86-C845-3B0F-A0BF-B39B67B043D3}"/>
              </a:ext>
            </a:extLst>
          </p:cNvPr>
          <p:cNvGrpSpPr/>
          <p:nvPr/>
        </p:nvGrpSpPr>
        <p:grpSpPr>
          <a:xfrm>
            <a:off x="913927" y="3864003"/>
            <a:ext cx="2510255" cy="2356682"/>
            <a:chOff x="913929" y="1180569"/>
            <a:chExt cx="2510255" cy="2356682"/>
          </a:xfrm>
        </p:grpSpPr>
        <p:sp>
          <p:nvSpPr>
            <p:cNvPr id="33" name="Rectangle: Rounded Corners 32">
              <a:extLst>
                <a:ext uri="{FF2B5EF4-FFF2-40B4-BE49-F238E27FC236}">
                  <a16:creationId xmlns:a16="http://schemas.microsoft.com/office/drawing/2014/main" id="{667C423C-59C9-1660-2B26-654022831DA0}"/>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F268701C-F663-9DA8-A39C-272346FB43F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5" name="TextBox 34">
              <a:extLst>
                <a:ext uri="{FF2B5EF4-FFF2-40B4-BE49-F238E27FC236}">
                  <a16:creationId xmlns:a16="http://schemas.microsoft.com/office/drawing/2014/main" id="{FD15F758-4528-766B-1D68-7B15474B60E9}"/>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Fleet</a:t>
              </a:r>
            </a:p>
          </p:txBody>
        </p:sp>
      </p:grpSp>
      <p:grpSp>
        <p:nvGrpSpPr>
          <p:cNvPr id="36" name="Group 35">
            <a:extLst>
              <a:ext uri="{FF2B5EF4-FFF2-40B4-BE49-F238E27FC236}">
                <a16:creationId xmlns:a16="http://schemas.microsoft.com/office/drawing/2014/main" id="{5E86AB51-896B-7D39-459A-804E2861AF53}"/>
              </a:ext>
            </a:extLst>
          </p:cNvPr>
          <p:cNvGrpSpPr/>
          <p:nvPr/>
        </p:nvGrpSpPr>
        <p:grpSpPr>
          <a:xfrm>
            <a:off x="3585740" y="3864003"/>
            <a:ext cx="2510255" cy="2356682"/>
            <a:chOff x="913929" y="1180569"/>
            <a:chExt cx="2510255" cy="2356682"/>
          </a:xfrm>
        </p:grpSpPr>
        <p:sp>
          <p:nvSpPr>
            <p:cNvPr id="37" name="Rectangle: Rounded Corners 36">
              <a:extLst>
                <a:ext uri="{FF2B5EF4-FFF2-40B4-BE49-F238E27FC236}">
                  <a16:creationId xmlns:a16="http://schemas.microsoft.com/office/drawing/2014/main" id="{F667E1CB-A1B4-F850-0423-CA502AA99F97}"/>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5F31944C-6BD3-3A2B-E220-36BA78FD5C9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9" name="TextBox 38">
              <a:extLst>
                <a:ext uri="{FF2B5EF4-FFF2-40B4-BE49-F238E27FC236}">
                  <a16:creationId xmlns:a16="http://schemas.microsoft.com/office/drawing/2014/main" id="{897CA225-B41C-0C25-2002-453AA3DCE9A6}"/>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Eclipse</a:t>
              </a:r>
            </a:p>
          </p:txBody>
        </p:sp>
      </p:grpSp>
      <p:sp>
        <p:nvSpPr>
          <p:cNvPr id="40" name="TextBox 39">
            <a:extLst>
              <a:ext uri="{FF2B5EF4-FFF2-40B4-BE49-F238E27FC236}">
                <a16:creationId xmlns:a16="http://schemas.microsoft.com/office/drawing/2014/main" id="{D58CC2D9-AFD5-1A34-BF1E-3E4954DC7BD0}"/>
              </a:ext>
            </a:extLst>
          </p:cNvPr>
          <p:cNvSpPr txBox="1"/>
          <p:nvPr/>
        </p:nvSpPr>
        <p:spPr>
          <a:xfrm>
            <a:off x="3756750" y="8561001"/>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فنی</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41" name="TextBox 40">
            <a:extLst>
              <a:ext uri="{FF2B5EF4-FFF2-40B4-BE49-F238E27FC236}">
                <a16:creationId xmlns:a16="http://schemas.microsoft.com/office/drawing/2014/main" id="{9DB186B0-D622-9C91-B41D-1503104EF1E8}"/>
              </a:ext>
            </a:extLst>
          </p:cNvPr>
          <p:cNvSpPr txBox="1"/>
          <p:nvPr/>
        </p:nvSpPr>
        <p:spPr>
          <a:xfrm>
            <a:off x="3327402" y="-2292641"/>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Technical</a:t>
            </a:r>
          </a:p>
        </p:txBody>
      </p:sp>
      <p:sp>
        <p:nvSpPr>
          <p:cNvPr id="42" name="Rectangle: Rounded Corners 41">
            <a:extLst>
              <a:ext uri="{FF2B5EF4-FFF2-40B4-BE49-F238E27FC236}">
                <a16:creationId xmlns:a16="http://schemas.microsoft.com/office/drawing/2014/main" id="{5894E35C-B157-8AA2-90B4-5059BBD28161}"/>
              </a:ext>
            </a:extLst>
          </p:cNvPr>
          <p:cNvSpPr/>
          <p:nvPr/>
        </p:nvSpPr>
        <p:spPr>
          <a:xfrm>
            <a:off x="5486399" y="6975251"/>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0D6E408-BC4A-0FC1-0E17-85203AD5D329}"/>
              </a:ext>
            </a:extLst>
          </p:cNvPr>
          <p:cNvCxnSpPr>
            <a:cxnSpLocks/>
          </p:cNvCxnSpPr>
          <p:nvPr/>
        </p:nvCxnSpPr>
        <p:spPr>
          <a:xfrm>
            <a:off x="6095999" y="7379043"/>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626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46146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فنی</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3327402" y="1862264"/>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Technical</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577209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61758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C8F53DEC-3A67-A6F2-096F-A3712D500948}"/>
              </a:ext>
            </a:extLst>
          </p:cNvPr>
          <p:cNvSpPr/>
          <p:nvPr/>
        </p:nvSpPr>
        <p:spPr>
          <a:xfrm>
            <a:off x="12650816" y="2861019"/>
            <a:ext cx="3190365" cy="3360287"/>
          </a:xfrm>
          <a:prstGeom prst="roundRect">
            <a:avLst>
              <a:gd name="adj" fmla="val 7233"/>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EF3C915-485D-C5B3-ABE4-1DD1F827D23D}"/>
              </a:ext>
            </a:extLst>
          </p:cNvPr>
          <p:cNvGrpSpPr/>
          <p:nvPr/>
        </p:nvGrpSpPr>
        <p:grpSpPr>
          <a:xfrm>
            <a:off x="-4357810" y="1714299"/>
            <a:ext cx="1692112" cy="1588592"/>
            <a:chOff x="913929" y="1180569"/>
            <a:chExt cx="2510255" cy="2356682"/>
          </a:xfrm>
        </p:grpSpPr>
        <p:sp>
          <p:nvSpPr>
            <p:cNvPr id="19" name="Rectangle: Rounded Corners 18">
              <a:extLst>
                <a:ext uri="{FF2B5EF4-FFF2-40B4-BE49-F238E27FC236}">
                  <a16:creationId xmlns:a16="http://schemas.microsoft.com/office/drawing/2014/main" id="{10A1167C-31B7-3335-21AA-1B1246D38E89}"/>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logo of a device&#10;&#10;Description automatically generated">
              <a:extLst>
                <a:ext uri="{FF2B5EF4-FFF2-40B4-BE49-F238E27FC236}">
                  <a16:creationId xmlns:a16="http://schemas.microsoft.com/office/drawing/2014/main" id="{5A35CC54-D180-1DFB-2E0B-8B46246D0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417" y="1638110"/>
              <a:ext cx="1063276" cy="1063276"/>
            </a:xfrm>
            <a:prstGeom prst="rect">
              <a:avLst/>
            </a:prstGeom>
          </p:spPr>
        </p:pic>
        <p:sp>
          <p:nvSpPr>
            <p:cNvPr id="22" name="TextBox 21">
              <a:extLst>
                <a:ext uri="{FF2B5EF4-FFF2-40B4-BE49-F238E27FC236}">
                  <a16:creationId xmlns:a16="http://schemas.microsoft.com/office/drawing/2014/main" id="{843C1B75-C711-B2A6-6F2C-4DBBE6BF8FC9}"/>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Android Studio</a:t>
              </a:r>
            </a:p>
          </p:txBody>
        </p:sp>
      </p:grpSp>
      <p:grpSp>
        <p:nvGrpSpPr>
          <p:cNvPr id="23" name="Group 22">
            <a:extLst>
              <a:ext uri="{FF2B5EF4-FFF2-40B4-BE49-F238E27FC236}">
                <a16:creationId xmlns:a16="http://schemas.microsoft.com/office/drawing/2014/main" id="{20011CA1-87C4-3B33-9D32-E568934088E9}"/>
              </a:ext>
            </a:extLst>
          </p:cNvPr>
          <p:cNvGrpSpPr/>
          <p:nvPr/>
        </p:nvGrpSpPr>
        <p:grpSpPr>
          <a:xfrm>
            <a:off x="-2343725" y="1713178"/>
            <a:ext cx="1692112" cy="1588592"/>
            <a:chOff x="913929" y="1180569"/>
            <a:chExt cx="2510255" cy="2356682"/>
          </a:xfrm>
        </p:grpSpPr>
        <p:sp>
          <p:nvSpPr>
            <p:cNvPr id="24" name="Rectangle: Rounded Corners 23">
              <a:extLst>
                <a:ext uri="{FF2B5EF4-FFF2-40B4-BE49-F238E27FC236}">
                  <a16:creationId xmlns:a16="http://schemas.microsoft.com/office/drawing/2014/main" id="{9465BA96-6663-4B20-41C3-E82C5CB31D5D}"/>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EC6564B5-47C5-9322-538E-79853F7D01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26" name="TextBox 25">
              <a:extLst>
                <a:ext uri="{FF2B5EF4-FFF2-40B4-BE49-F238E27FC236}">
                  <a16:creationId xmlns:a16="http://schemas.microsoft.com/office/drawing/2014/main" id="{DAC40A10-E7D3-8FFB-66E2-E15BE2BC9A24}"/>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IntelliJ</a:t>
              </a:r>
            </a:p>
          </p:txBody>
        </p:sp>
      </p:grpSp>
      <p:grpSp>
        <p:nvGrpSpPr>
          <p:cNvPr id="27" name="Group 26">
            <a:extLst>
              <a:ext uri="{FF2B5EF4-FFF2-40B4-BE49-F238E27FC236}">
                <a16:creationId xmlns:a16="http://schemas.microsoft.com/office/drawing/2014/main" id="{61A500F2-165D-0DDB-3EEA-3FB89258E54A}"/>
              </a:ext>
            </a:extLst>
          </p:cNvPr>
          <p:cNvGrpSpPr/>
          <p:nvPr/>
        </p:nvGrpSpPr>
        <p:grpSpPr>
          <a:xfrm>
            <a:off x="-4420746" y="4397733"/>
            <a:ext cx="1692112" cy="1588592"/>
            <a:chOff x="913929" y="1180569"/>
            <a:chExt cx="2510255" cy="2356682"/>
          </a:xfrm>
        </p:grpSpPr>
        <p:sp>
          <p:nvSpPr>
            <p:cNvPr id="28" name="Rectangle: Rounded Corners 27">
              <a:extLst>
                <a:ext uri="{FF2B5EF4-FFF2-40B4-BE49-F238E27FC236}">
                  <a16:creationId xmlns:a16="http://schemas.microsoft.com/office/drawing/2014/main" id="{FF33C5A9-3D74-FF48-7789-699C3562216F}"/>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1B6CBF4B-3141-DEF3-9548-A4713ACF65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0" name="TextBox 29">
              <a:extLst>
                <a:ext uri="{FF2B5EF4-FFF2-40B4-BE49-F238E27FC236}">
                  <a16:creationId xmlns:a16="http://schemas.microsoft.com/office/drawing/2014/main" id="{F105F3EF-3A08-80FE-5DF5-11BE6B4309D6}"/>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Fleet</a:t>
              </a:r>
            </a:p>
          </p:txBody>
        </p:sp>
      </p:grpSp>
      <p:grpSp>
        <p:nvGrpSpPr>
          <p:cNvPr id="31" name="Group 30">
            <a:extLst>
              <a:ext uri="{FF2B5EF4-FFF2-40B4-BE49-F238E27FC236}">
                <a16:creationId xmlns:a16="http://schemas.microsoft.com/office/drawing/2014/main" id="{C66CC900-EED3-C948-2B1C-90DFD13DBAF1}"/>
              </a:ext>
            </a:extLst>
          </p:cNvPr>
          <p:cNvGrpSpPr/>
          <p:nvPr/>
        </p:nvGrpSpPr>
        <p:grpSpPr>
          <a:xfrm>
            <a:off x="-2343723" y="4397733"/>
            <a:ext cx="1692112" cy="1588592"/>
            <a:chOff x="913929" y="1180569"/>
            <a:chExt cx="2510255" cy="2356682"/>
          </a:xfrm>
        </p:grpSpPr>
        <p:sp>
          <p:nvSpPr>
            <p:cNvPr id="32" name="Rectangle: Rounded Corners 31">
              <a:extLst>
                <a:ext uri="{FF2B5EF4-FFF2-40B4-BE49-F238E27FC236}">
                  <a16:creationId xmlns:a16="http://schemas.microsoft.com/office/drawing/2014/main" id="{7D10865B-E157-313E-BE06-6E97C0B42987}"/>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00C59BB4-5AA3-BCEA-CE78-7CA77DB9F3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4" name="TextBox 33">
              <a:extLst>
                <a:ext uri="{FF2B5EF4-FFF2-40B4-BE49-F238E27FC236}">
                  <a16:creationId xmlns:a16="http://schemas.microsoft.com/office/drawing/2014/main" id="{AF93505E-3112-3674-72B5-F2251D44D8B8}"/>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Eclipse</a:t>
              </a:r>
            </a:p>
          </p:txBody>
        </p:sp>
      </p:grpSp>
    </p:spTree>
    <p:extLst>
      <p:ext uri="{BB962C8B-B14F-4D97-AF65-F5344CB8AC3E}">
        <p14:creationId xmlns:p14="http://schemas.microsoft.com/office/powerpoint/2010/main" val="944232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l="-2" r="79054"/>
          <a:stretch/>
        </p:blipFill>
        <p:spPr>
          <a:xfrm>
            <a:off x="5547358" y="2884504"/>
            <a:ext cx="109728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7758896"/>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فنی</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3327402" y="-3367462"/>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Technical</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7392347"/>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7796139"/>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C8F53DEC-3A67-A6F2-096F-A3712D500948}"/>
              </a:ext>
            </a:extLst>
          </p:cNvPr>
          <p:cNvSpPr/>
          <p:nvPr/>
        </p:nvSpPr>
        <p:spPr>
          <a:xfrm>
            <a:off x="12650816" y="2861019"/>
            <a:ext cx="3190365" cy="3360287"/>
          </a:xfrm>
          <a:prstGeom prst="roundRect">
            <a:avLst>
              <a:gd name="adj" fmla="val 7233"/>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EF3C915-485D-C5B3-ABE4-1DD1F827D23D}"/>
              </a:ext>
            </a:extLst>
          </p:cNvPr>
          <p:cNvGrpSpPr/>
          <p:nvPr/>
        </p:nvGrpSpPr>
        <p:grpSpPr>
          <a:xfrm>
            <a:off x="-4357810" y="1714299"/>
            <a:ext cx="1692112" cy="1588592"/>
            <a:chOff x="913929" y="1180569"/>
            <a:chExt cx="2510255" cy="2356682"/>
          </a:xfrm>
        </p:grpSpPr>
        <p:sp>
          <p:nvSpPr>
            <p:cNvPr id="19" name="Rectangle: Rounded Corners 18">
              <a:extLst>
                <a:ext uri="{FF2B5EF4-FFF2-40B4-BE49-F238E27FC236}">
                  <a16:creationId xmlns:a16="http://schemas.microsoft.com/office/drawing/2014/main" id="{10A1167C-31B7-3335-21AA-1B1246D38E89}"/>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logo of a device&#10;&#10;Description automatically generated">
              <a:extLst>
                <a:ext uri="{FF2B5EF4-FFF2-40B4-BE49-F238E27FC236}">
                  <a16:creationId xmlns:a16="http://schemas.microsoft.com/office/drawing/2014/main" id="{5A35CC54-D180-1DFB-2E0B-8B46246D0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417" y="1638110"/>
              <a:ext cx="1063276" cy="1063276"/>
            </a:xfrm>
            <a:prstGeom prst="rect">
              <a:avLst/>
            </a:prstGeom>
          </p:spPr>
        </p:pic>
        <p:sp>
          <p:nvSpPr>
            <p:cNvPr id="22" name="TextBox 21">
              <a:extLst>
                <a:ext uri="{FF2B5EF4-FFF2-40B4-BE49-F238E27FC236}">
                  <a16:creationId xmlns:a16="http://schemas.microsoft.com/office/drawing/2014/main" id="{843C1B75-C711-B2A6-6F2C-4DBBE6BF8FC9}"/>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Android Studio</a:t>
              </a:r>
            </a:p>
          </p:txBody>
        </p:sp>
      </p:grpSp>
      <p:grpSp>
        <p:nvGrpSpPr>
          <p:cNvPr id="23" name="Group 22">
            <a:extLst>
              <a:ext uri="{FF2B5EF4-FFF2-40B4-BE49-F238E27FC236}">
                <a16:creationId xmlns:a16="http://schemas.microsoft.com/office/drawing/2014/main" id="{20011CA1-87C4-3B33-9D32-E568934088E9}"/>
              </a:ext>
            </a:extLst>
          </p:cNvPr>
          <p:cNvGrpSpPr/>
          <p:nvPr/>
        </p:nvGrpSpPr>
        <p:grpSpPr>
          <a:xfrm>
            <a:off x="-2343725" y="1713178"/>
            <a:ext cx="1692112" cy="1588592"/>
            <a:chOff x="913929" y="1180569"/>
            <a:chExt cx="2510255" cy="2356682"/>
          </a:xfrm>
        </p:grpSpPr>
        <p:sp>
          <p:nvSpPr>
            <p:cNvPr id="24" name="Rectangle: Rounded Corners 23">
              <a:extLst>
                <a:ext uri="{FF2B5EF4-FFF2-40B4-BE49-F238E27FC236}">
                  <a16:creationId xmlns:a16="http://schemas.microsoft.com/office/drawing/2014/main" id="{9465BA96-6663-4B20-41C3-E82C5CB31D5D}"/>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EC6564B5-47C5-9322-538E-79853F7D016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26" name="TextBox 25">
              <a:extLst>
                <a:ext uri="{FF2B5EF4-FFF2-40B4-BE49-F238E27FC236}">
                  <a16:creationId xmlns:a16="http://schemas.microsoft.com/office/drawing/2014/main" id="{DAC40A10-E7D3-8FFB-66E2-E15BE2BC9A24}"/>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IntelliJ</a:t>
              </a:r>
            </a:p>
          </p:txBody>
        </p:sp>
      </p:grpSp>
      <p:grpSp>
        <p:nvGrpSpPr>
          <p:cNvPr id="27" name="Group 26">
            <a:extLst>
              <a:ext uri="{FF2B5EF4-FFF2-40B4-BE49-F238E27FC236}">
                <a16:creationId xmlns:a16="http://schemas.microsoft.com/office/drawing/2014/main" id="{61A500F2-165D-0DDB-3EEA-3FB89258E54A}"/>
              </a:ext>
            </a:extLst>
          </p:cNvPr>
          <p:cNvGrpSpPr/>
          <p:nvPr/>
        </p:nvGrpSpPr>
        <p:grpSpPr>
          <a:xfrm>
            <a:off x="-4420746" y="4397733"/>
            <a:ext cx="1692112" cy="1588592"/>
            <a:chOff x="913929" y="1180569"/>
            <a:chExt cx="2510255" cy="2356682"/>
          </a:xfrm>
        </p:grpSpPr>
        <p:sp>
          <p:nvSpPr>
            <p:cNvPr id="28" name="Rectangle: Rounded Corners 27">
              <a:extLst>
                <a:ext uri="{FF2B5EF4-FFF2-40B4-BE49-F238E27FC236}">
                  <a16:creationId xmlns:a16="http://schemas.microsoft.com/office/drawing/2014/main" id="{FF33C5A9-3D74-FF48-7789-699C3562216F}"/>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1B6CBF4B-3141-DEF3-9548-A4713ACF65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0" name="TextBox 29">
              <a:extLst>
                <a:ext uri="{FF2B5EF4-FFF2-40B4-BE49-F238E27FC236}">
                  <a16:creationId xmlns:a16="http://schemas.microsoft.com/office/drawing/2014/main" id="{F105F3EF-3A08-80FE-5DF5-11BE6B4309D6}"/>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Fleet</a:t>
              </a:r>
            </a:p>
          </p:txBody>
        </p:sp>
      </p:grpSp>
      <p:grpSp>
        <p:nvGrpSpPr>
          <p:cNvPr id="31" name="Group 30">
            <a:extLst>
              <a:ext uri="{FF2B5EF4-FFF2-40B4-BE49-F238E27FC236}">
                <a16:creationId xmlns:a16="http://schemas.microsoft.com/office/drawing/2014/main" id="{C66CC900-EED3-C948-2B1C-90DFD13DBAF1}"/>
              </a:ext>
            </a:extLst>
          </p:cNvPr>
          <p:cNvGrpSpPr/>
          <p:nvPr/>
        </p:nvGrpSpPr>
        <p:grpSpPr>
          <a:xfrm>
            <a:off x="-2343723" y="4397733"/>
            <a:ext cx="1692112" cy="1588592"/>
            <a:chOff x="913929" y="1180569"/>
            <a:chExt cx="2510255" cy="2356682"/>
          </a:xfrm>
        </p:grpSpPr>
        <p:sp>
          <p:nvSpPr>
            <p:cNvPr id="32" name="Rectangle: Rounded Corners 31">
              <a:extLst>
                <a:ext uri="{FF2B5EF4-FFF2-40B4-BE49-F238E27FC236}">
                  <a16:creationId xmlns:a16="http://schemas.microsoft.com/office/drawing/2014/main" id="{7D10865B-E157-313E-BE06-6E97C0B42987}"/>
                </a:ext>
              </a:extLst>
            </p:cNvPr>
            <p:cNvSpPr/>
            <p:nvPr/>
          </p:nvSpPr>
          <p:spPr>
            <a:xfrm>
              <a:off x="913929" y="1180569"/>
              <a:ext cx="2510255" cy="2356682"/>
            </a:xfrm>
            <a:prstGeom prst="roundRect">
              <a:avLst>
                <a:gd name="adj" fmla="val 1512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00C59BB4-5AA3-BCEA-CE78-7CA77DB9F3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37417" y="1638110"/>
              <a:ext cx="1063276" cy="1063276"/>
            </a:xfrm>
            <a:prstGeom prst="rect">
              <a:avLst/>
            </a:prstGeom>
          </p:spPr>
        </p:pic>
        <p:sp>
          <p:nvSpPr>
            <p:cNvPr id="34" name="TextBox 33">
              <a:extLst>
                <a:ext uri="{FF2B5EF4-FFF2-40B4-BE49-F238E27FC236}">
                  <a16:creationId xmlns:a16="http://schemas.microsoft.com/office/drawing/2014/main" id="{AF93505E-3112-3674-72B5-F2251D44D8B8}"/>
                </a:ext>
              </a:extLst>
            </p:cNvPr>
            <p:cNvSpPr txBox="1"/>
            <p:nvPr/>
          </p:nvSpPr>
          <p:spPr>
            <a:xfrm>
              <a:off x="1369821" y="2976757"/>
              <a:ext cx="1598469" cy="367609"/>
            </a:xfrm>
            <a:prstGeom prst="rect">
              <a:avLst/>
            </a:prstGeom>
            <a:noFill/>
          </p:spPr>
          <p:txBody>
            <a:bodyPr wrap="square" rtlCol="0">
              <a:spAutoFit/>
            </a:bodyPr>
            <a:lstStyle/>
            <a:p>
              <a:pPr algn="ctr"/>
              <a:r>
                <a:rPr lang="en-US" b="1" dirty="0">
                  <a:solidFill>
                    <a:schemeClr val="bg1"/>
                  </a:solidFill>
                  <a:latin typeface="Yekan Bakh" panose="01000504000000020004" pitchFamily="2" charset="-78"/>
                  <a:ea typeface="Yekan Bakh" panose="01000504000000020004" pitchFamily="2" charset="-78"/>
                  <a:cs typeface="Yekan Bakh" panose="01000504000000020004" pitchFamily="2" charset="-78"/>
                </a:rPr>
                <a:t>Eclipse</a:t>
              </a:r>
            </a:p>
          </p:txBody>
        </p:sp>
      </p:grpSp>
      <p:sp>
        <p:nvSpPr>
          <p:cNvPr id="5" name="TextBox 4">
            <a:extLst>
              <a:ext uri="{FF2B5EF4-FFF2-40B4-BE49-F238E27FC236}">
                <a16:creationId xmlns:a16="http://schemas.microsoft.com/office/drawing/2014/main" id="{9B7E5AE0-40C0-9E1D-FC28-E1CCCDF6F527}"/>
              </a:ext>
            </a:extLst>
          </p:cNvPr>
          <p:cNvSpPr txBox="1"/>
          <p:nvPr/>
        </p:nvSpPr>
        <p:spPr>
          <a:xfrm>
            <a:off x="5399572" y="-1736500"/>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برنامه‌نویسی شی‌گرا تا تابعی</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E0A820C4-455F-9502-DB2E-EC9A553F026B}"/>
              </a:ext>
            </a:extLst>
          </p:cNvPr>
          <p:cNvSpPr txBox="1"/>
          <p:nvPr/>
        </p:nvSpPr>
        <p:spPr>
          <a:xfrm>
            <a:off x="5040630" y="-2491264"/>
            <a:ext cx="5602634" cy="369332"/>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ترکیب تمام پارادیم‌های برنامه‌نویسی به شکلی زیبا</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
        <p:nvSpPr>
          <p:cNvPr id="7" name="Rectangle: Rounded Corners 6">
            <a:extLst>
              <a:ext uri="{FF2B5EF4-FFF2-40B4-BE49-F238E27FC236}">
                <a16:creationId xmlns:a16="http://schemas.microsoft.com/office/drawing/2014/main" id="{1E682881-3004-D8AB-FCA0-2173C8AED231}"/>
              </a:ext>
            </a:extLst>
          </p:cNvPr>
          <p:cNvSpPr/>
          <p:nvPr/>
        </p:nvSpPr>
        <p:spPr>
          <a:xfrm>
            <a:off x="3747597" y="7069392"/>
            <a:ext cx="2072438" cy="474852"/>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Imperative</a:t>
            </a:r>
          </a:p>
        </p:txBody>
      </p:sp>
      <p:sp>
        <p:nvSpPr>
          <p:cNvPr id="11" name="Rectangle: Rounded Corners 10">
            <a:extLst>
              <a:ext uri="{FF2B5EF4-FFF2-40B4-BE49-F238E27FC236}">
                <a16:creationId xmlns:a16="http://schemas.microsoft.com/office/drawing/2014/main" id="{140AA7D1-7467-8A74-D712-BB941F6C6A14}"/>
              </a:ext>
            </a:extLst>
          </p:cNvPr>
          <p:cNvSpPr/>
          <p:nvPr/>
        </p:nvSpPr>
        <p:spPr>
          <a:xfrm>
            <a:off x="10119562" y="7257288"/>
            <a:ext cx="2072438" cy="474852"/>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Object-Oriented</a:t>
            </a:r>
          </a:p>
        </p:txBody>
      </p:sp>
      <p:sp>
        <p:nvSpPr>
          <p:cNvPr id="15" name="Rectangle: Rounded Corners 14">
            <a:extLst>
              <a:ext uri="{FF2B5EF4-FFF2-40B4-BE49-F238E27FC236}">
                <a16:creationId xmlns:a16="http://schemas.microsoft.com/office/drawing/2014/main" id="{9521E757-6B8D-5727-8074-8A37126C58C1}"/>
              </a:ext>
            </a:extLst>
          </p:cNvPr>
          <p:cNvSpPr/>
          <p:nvPr/>
        </p:nvSpPr>
        <p:spPr>
          <a:xfrm>
            <a:off x="5484254" y="8511310"/>
            <a:ext cx="2072438" cy="474852"/>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Procedural</a:t>
            </a:r>
          </a:p>
        </p:txBody>
      </p:sp>
      <p:sp>
        <p:nvSpPr>
          <p:cNvPr id="16" name="Rectangle: Rounded Corners 15">
            <a:extLst>
              <a:ext uri="{FF2B5EF4-FFF2-40B4-BE49-F238E27FC236}">
                <a16:creationId xmlns:a16="http://schemas.microsoft.com/office/drawing/2014/main" id="{80B2D7FA-AF92-D9A9-A4E5-35D7D835E784}"/>
              </a:ext>
            </a:extLst>
          </p:cNvPr>
          <p:cNvSpPr/>
          <p:nvPr/>
        </p:nvSpPr>
        <p:spPr>
          <a:xfrm>
            <a:off x="8864595" y="8988495"/>
            <a:ext cx="2072438" cy="474852"/>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Concurrency</a:t>
            </a:r>
          </a:p>
        </p:txBody>
      </p:sp>
      <p:sp>
        <p:nvSpPr>
          <p:cNvPr id="35" name="Rectangle: Rounded Corners 34">
            <a:extLst>
              <a:ext uri="{FF2B5EF4-FFF2-40B4-BE49-F238E27FC236}">
                <a16:creationId xmlns:a16="http://schemas.microsoft.com/office/drawing/2014/main" id="{3C9E9770-401C-583C-ADBE-46CF3443E441}"/>
              </a:ext>
            </a:extLst>
          </p:cNvPr>
          <p:cNvSpPr/>
          <p:nvPr/>
        </p:nvSpPr>
        <p:spPr>
          <a:xfrm>
            <a:off x="7288551" y="10350656"/>
            <a:ext cx="1576044" cy="17800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Parallelism &amp; Multi Threading</a:t>
            </a:r>
          </a:p>
        </p:txBody>
      </p:sp>
    </p:spTree>
    <p:extLst>
      <p:ext uri="{BB962C8B-B14F-4D97-AF65-F5344CB8AC3E}">
        <p14:creationId xmlns:p14="http://schemas.microsoft.com/office/powerpoint/2010/main" val="3427090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l="-2" r="79054"/>
          <a:stretch/>
        </p:blipFill>
        <p:spPr>
          <a:xfrm>
            <a:off x="1004301" y="1507000"/>
            <a:ext cx="3124271" cy="3234399"/>
          </a:xfrm>
          <a:prstGeom prst="rect">
            <a:avLst/>
          </a:prstGeom>
        </p:spPr>
      </p:pic>
      <p:sp>
        <p:nvSpPr>
          <p:cNvPr id="5" name="TextBox 4">
            <a:extLst>
              <a:ext uri="{FF2B5EF4-FFF2-40B4-BE49-F238E27FC236}">
                <a16:creationId xmlns:a16="http://schemas.microsoft.com/office/drawing/2014/main" id="{CD768AAA-CF25-2578-1458-1038C876178E}"/>
              </a:ext>
            </a:extLst>
          </p:cNvPr>
          <p:cNvSpPr txBox="1"/>
          <p:nvPr/>
        </p:nvSpPr>
        <p:spPr>
          <a:xfrm>
            <a:off x="5399572" y="1263374"/>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برنامه‌نویسی شی‌گرا تا تابعی</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F011FCA4-128C-BBC3-FD0D-B0F1DA2965A6}"/>
              </a:ext>
            </a:extLst>
          </p:cNvPr>
          <p:cNvSpPr txBox="1"/>
          <p:nvPr/>
        </p:nvSpPr>
        <p:spPr>
          <a:xfrm>
            <a:off x="5040630" y="1872185"/>
            <a:ext cx="5602634" cy="369332"/>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ترکیب تمام پارادایم‌های برنامه‌نویسی به شکلی زیبا</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
        <p:nvSpPr>
          <p:cNvPr id="7" name="Rectangle: Rounded Corners 6">
            <a:extLst>
              <a:ext uri="{FF2B5EF4-FFF2-40B4-BE49-F238E27FC236}">
                <a16:creationId xmlns:a16="http://schemas.microsoft.com/office/drawing/2014/main" id="{B984C803-E4A6-04F3-BB36-E4C561CBF44F}"/>
              </a:ext>
            </a:extLst>
          </p:cNvPr>
          <p:cNvSpPr/>
          <p:nvPr/>
        </p:nvSpPr>
        <p:spPr>
          <a:xfrm>
            <a:off x="5275708" y="2578357"/>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Imperative</a:t>
            </a:r>
          </a:p>
        </p:txBody>
      </p:sp>
      <p:sp>
        <p:nvSpPr>
          <p:cNvPr id="11" name="Rectangle: Rounded Corners 10">
            <a:extLst>
              <a:ext uri="{FF2B5EF4-FFF2-40B4-BE49-F238E27FC236}">
                <a16:creationId xmlns:a16="http://schemas.microsoft.com/office/drawing/2014/main" id="{E40E0B1D-4E7C-0FAC-967B-BB52CCCBFC4E}"/>
              </a:ext>
            </a:extLst>
          </p:cNvPr>
          <p:cNvSpPr/>
          <p:nvPr/>
        </p:nvSpPr>
        <p:spPr>
          <a:xfrm>
            <a:off x="7889709" y="2565289"/>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Object-Oriented</a:t>
            </a:r>
          </a:p>
        </p:txBody>
      </p:sp>
      <p:sp>
        <p:nvSpPr>
          <p:cNvPr id="15" name="Rectangle: Rounded Corners 14">
            <a:extLst>
              <a:ext uri="{FF2B5EF4-FFF2-40B4-BE49-F238E27FC236}">
                <a16:creationId xmlns:a16="http://schemas.microsoft.com/office/drawing/2014/main" id="{B798B98E-643B-262D-8ABF-7614B7BD68D7}"/>
              </a:ext>
            </a:extLst>
          </p:cNvPr>
          <p:cNvSpPr/>
          <p:nvPr/>
        </p:nvSpPr>
        <p:spPr>
          <a:xfrm>
            <a:off x="5265322" y="3447251"/>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Procedural</a:t>
            </a:r>
          </a:p>
        </p:txBody>
      </p:sp>
      <p:sp>
        <p:nvSpPr>
          <p:cNvPr id="16" name="Rectangle: Rounded Corners 15">
            <a:extLst>
              <a:ext uri="{FF2B5EF4-FFF2-40B4-BE49-F238E27FC236}">
                <a16:creationId xmlns:a16="http://schemas.microsoft.com/office/drawing/2014/main" id="{F7269D29-5198-B302-8AC5-8EBB7B83861C}"/>
              </a:ext>
            </a:extLst>
          </p:cNvPr>
          <p:cNvSpPr/>
          <p:nvPr/>
        </p:nvSpPr>
        <p:spPr>
          <a:xfrm>
            <a:off x="7889709" y="3434183"/>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Concurrency</a:t>
            </a:r>
          </a:p>
        </p:txBody>
      </p:sp>
      <p:sp>
        <p:nvSpPr>
          <p:cNvPr id="35" name="Rectangle: Rounded Corners 34">
            <a:extLst>
              <a:ext uri="{FF2B5EF4-FFF2-40B4-BE49-F238E27FC236}">
                <a16:creationId xmlns:a16="http://schemas.microsoft.com/office/drawing/2014/main" id="{38094097-7963-6229-1895-BBACF519424F}"/>
              </a:ext>
            </a:extLst>
          </p:cNvPr>
          <p:cNvSpPr/>
          <p:nvPr/>
        </p:nvSpPr>
        <p:spPr>
          <a:xfrm>
            <a:off x="5275708" y="4402772"/>
            <a:ext cx="5155176"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Parallelism &amp; Multi Threading</a:t>
            </a:r>
          </a:p>
        </p:txBody>
      </p:sp>
      <p:sp>
        <p:nvSpPr>
          <p:cNvPr id="40" name="Rectangle 39">
            <a:extLst>
              <a:ext uri="{FF2B5EF4-FFF2-40B4-BE49-F238E27FC236}">
                <a16:creationId xmlns:a16="http://schemas.microsoft.com/office/drawing/2014/main" id="{555EDDCC-3A5D-69D0-E4B7-385D328D8BEB}"/>
              </a:ext>
            </a:extLst>
          </p:cNvPr>
          <p:cNvSpPr/>
          <p:nvPr/>
        </p:nvSpPr>
        <p:spPr>
          <a:xfrm>
            <a:off x="-114300" y="6857999"/>
            <a:ext cx="12725400" cy="161925"/>
          </a:xfrm>
          <a:prstGeom prst="rect">
            <a:avLst/>
          </a:prstGeom>
          <a:solidFill>
            <a:schemeClr val="tx1">
              <a:lumMod val="95000"/>
              <a:lumOff val="5000"/>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rtoon character with arms and legs&#10;&#10;Description automatically generated">
            <a:extLst>
              <a:ext uri="{FF2B5EF4-FFF2-40B4-BE49-F238E27FC236}">
                <a16:creationId xmlns:a16="http://schemas.microsoft.com/office/drawing/2014/main" id="{C2393617-F2F8-F8A8-A5CA-FD491CF43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4457" y="1411063"/>
            <a:ext cx="4692316" cy="4692316"/>
          </a:xfrm>
          <a:prstGeom prst="rect">
            <a:avLst/>
          </a:prstGeom>
        </p:spPr>
      </p:pic>
      <p:sp>
        <p:nvSpPr>
          <p:cNvPr id="42" name="Speech Bubble: Rectangle with Corners Rounded 41">
            <a:extLst>
              <a:ext uri="{FF2B5EF4-FFF2-40B4-BE49-F238E27FC236}">
                <a16:creationId xmlns:a16="http://schemas.microsoft.com/office/drawing/2014/main" id="{DCA9FCBF-332F-A56D-999C-00E353A88D7A}"/>
              </a:ext>
            </a:extLst>
          </p:cNvPr>
          <p:cNvSpPr/>
          <p:nvPr/>
        </p:nvSpPr>
        <p:spPr>
          <a:xfrm>
            <a:off x="-8979697" y="974172"/>
            <a:ext cx="5474100" cy="3667647"/>
          </a:xfrm>
          <a:prstGeom prst="wedgeRoundRectCallout">
            <a:avLst>
              <a:gd name="adj1" fmla="val 55634"/>
              <a:gd name="adj2" fmla="val 18297"/>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AEB611B-C327-081F-F5AD-96DB14D618D3}"/>
              </a:ext>
            </a:extLst>
          </p:cNvPr>
          <p:cNvSpPr txBox="1"/>
          <p:nvPr/>
        </p:nvSpPr>
        <p:spPr>
          <a:xfrm>
            <a:off x="-7816016" y="1478164"/>
            <a:ext cx="5010785" cy="2550698"/>
          </a:xfrm>
          <a:prstGeom prst="rect">
            <a:avLst/>
          </a:prstGeom>
          <a:noFill/>
        </p:spPr>
        <p:txBody>
          <a:bodyPr wrap="square" rtlCol="0">
            <a:spAutoFit/>
          </a:bodyPr>
          <a:lstStyle/>
          <a:p>
            <a:pPr algn="r">
              <a:lnSpc>
                <a:spcPct val="150000"/>
              </a:lnSpc>
            </a:pPr>
            <a:r>
              <a:rPr lang="fa-IR" dirty="0">
                <a:solidFill>
                  <a:schemeClr val="bg1"/>
                </a:solidFill>
                <a:latin typeface="IRANSansX" pitchFamily="2" charset="-78"/>
                <a:cs typeface="IRANSansX" pitchFamily="2" charset="-78"/>
              </a:rPr>
              <a:t>رفیق! مرسی که تا اینجا گوش کردی.</a:t>
            </a:r>
          </a:p>
          <a:p>
            <a:pPr algn="r" rtl="1">
              <a:lnSpc>
                <a:spcPct val="150000"/>
              </a:lnSpc>
            </a:pPr>
            <a:r>
              <a:rPr lang="fa-IR" dirty="0">
                <a:solidFill>
                  <a:schemeClr val="bg1"/>
                </a:solidFill>
                <a:latin typeface="IRANSansX" pitchFamily="2" charset="-78"/>
                <a:cs typeface="IRANSansX" pitchFamily="2" charset="-78"/>
              </a:rPr>
              <a:t>تا یادم نرفته اینم بگم که کاتلین (یعنی من!) برای مدیریت حافظه بسته به محیط اجرایی یک</a:t>
            </a:r>
            <a:r>
              <a:rPr lang="en-US" dirty="0">
                <a:solidFill>
                  <a:schemeClr val="bg1"/>
                </a:solidFill>
                <a:latin typeface="IRANSansX" pitchFamily="2" charset="-78"/>
                <a:cs typeface="IRANSansX" pitchFamily="2" charset="-78"/>
              </a:rPr>
              <a:t> Garbage Collection </a:t>
            </a:r>
            <a:r>
              <a:rPr lang="fa-IR" dirty="0">
                <a:solidFill>
                  <a:schemeClr val="bg1"/>
                </a:solidFill>
                <a:latin typeface="IRANSansX" pitchFamily="2" charset="-78"/>
                <a:cs typeface="IRANSansX" pitchFamily="2" charset="-78"/>
              </a:rPr>
              <a:t>دارد.</a:t>
            </a:r>
          </a:p>
          <a:p>
            <a:pPr algn="r" rtl="1">
              <a:lnSpc>
                <a:spcPct val="150000"/>
              </a:lnSpc>
            </a:pPr>
            <a:endParaRPr lang="fa-IR" dirty="0">
              <a:solidFill>
                <a:schemeClr val="bg1"/>
              </a:solidFill>
              <a:latin typeface="IRANSansX" pitchFamily="2" charset="-78"/>
              <a:cs typeface="IRANSansX" pitchFamily="2" charset="-78"/>
            </a:endParaRPr>
          </a:p>
          <a:p>
            <a:pPr algn="r" rtl="1">
              <a:lnSpc>
                <a:spcPct val="150000"/>
              </a:lnSpc>
            </a:pPr>
            <a:r>
              <a:rPr lang="fa-IR" dirty="0">
                <a:solidFill>
                  <a:schemeClr val="bg1"/>
                </a:solidFill>
                <a:latin typeface="IRANSansX" pitchFamily="2" charset="-78"/>
                <a:cs typeface="IRANSansX" pitchFamily="2" charset="-78"/>
              </a:rPr>
              <a:t>توضیح این بخش رو به محمد میسپارم. </a:t>
            </a:r>
            <a:endParaRPr lang="en-US" dirty="0">
              <a:solidFill>
                <a:schemeClr val="bg1"/>
              </a:solidFill>
              <a:latin typeface="IRANSansX" pitchFamily="2" charset="-78"/>
              <a:cs typeface="IRANSansX" pitchFamily="2" charset="-78"/>
            </a:endParaRPr>
          </a:p>
        </p:txBody>
      </p:sp>
    </p:spTree>
    <p:extLst>
      <p:ext uri="{BB962C8B-B14F-4D97-AF65-F5344CB8AC3E}">
        <p14:creationId xmlns:p14="http://schemas.microsoft.com/office/powerpoint/2010/main" val="3611636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l="-2" r="79054"/>
          <a:stretch/>
        </p:blipFill>
        <p:spPr>
          <a:xfrm>
            <a:off x="1004301" y="1507000"/>
            <a:ext cx="3124271" cy="3234399"/>
          </a:xfrm>
          <a:prstGeom prst="rect">
            <a:avLst/>
          </a:prstGeom>
        </p:spPr>
      </p:pic>
      <p:sp>
        <p:nvSpPr>
          <p:cNvPr id="5" name="TextBox 4">
            <a:extLst>
              <a:ext uri="{FF2B5EF4-FFF2-40B4-BE49-F238E27FC236}">
                <a16:creationId xmlns:a16="http://schemas.microsoft.com/office/drawing/2014/main" id="{CD768AAA-CF25-2578-1458-1038C876178E}"/>
              </a:ext>
            </a:extLst>
          </p:cNvPr>
          <p:cNvSpPr txBox="1"/>
          <p:nvPr/>
        </p:nvSpPr>
        <p:spPr>
          <a:xfrm>
            <a:off x="5399572" y="1263374"/>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برنامه‌نویسی شی‌گرا تا تابعی</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F011FCA4-128C-BBC3-FD0D-B0F1DA2965A6}"/>
              </a:ext>
            </a:extLst>
          </p:cNvPr>
          <p:cNvSpPr txBox="1"/>
          <p:nvPr/>
        </p:nvSpPr>
        <p:spPr>
          <a:xfrm>
            <a:off x="5040630" y="1872185"/>
            <a:ext cx="5602634" cy="369332"/>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ترکیب تمام پارادیم‌های برنامه‌نویسی به شکلی زیبا</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
        <p:nvSpPr>
          <p:cNvPr id="7" name="Rectangle: Rounded Corners 6">
            <a:extLst>
              <a:ext uri="{FF2B5EF4-FFF2-40B4-BE49-F238E27FC236}">
                <a16:creationId xmlns:a16="http://schemas.microsoft.com/office/drawing/2014/main" id="{B984C803-E4A6-04F3-BB36-E4C561CBF44F}"/>
              </a:ext>
            </a:extLst>
          </p:cNvPr>
          <p:cNvSpPr/>
          <p:nvPr/>
        </p:nvSpPr>
        <p:spPr>
          <a:xfrm>
            <a:off x="5275708" y="2578357"/>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Imperative</a:t>
            </a:r>
          </a:p>
        </p:txBody>
      </p:sp>
      <p:sp>
        <p:nvSpPr>
          <p:cNvPr id="11" name="Rectangle: Rounded Corners 10">
            <a:extLst>
              <a:ext uri="{FF2B5EF4-FFF2-40B4-BE49-F238E27FC236}">
                <a16:creationId xmlns:a16="http://schemas.microsoft.com/office/drawing/2014/main" id="{E40E0B1D-4E7C-0FAC-967B-BB52CCCBFC4E}"/>
              </a:ext>
            </a:extLst>
          </p:cNvPr>
          <p:cNvSpPr/>
          <p:nvPr/>
        </p:nvSpPr>
        <p:spPr>
          <a:xfrm>
            <a:off x="7889709" y="2565289"/>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Object-Oriented</a:t>
            </a:r>
          </a:p>
        </p:txBody>
      </p:sp>
      <p:sp>
        <p:nvSpPr>
          <p:cNvPr id="15" name="Rectangle: Rounded Corners 14">
            <a:extLst>
              <a:ext uri="{FF2B5EF4-FFF2-40B4-BE49-F238E27FC236}">
                <a16:creationId xmlns:a16="http://schemas.microsoft.com/office/drawing/2014/main" id="{B798B98E-643B-262D-8ABF-7614B7BD68D7}"/>
              </a:ext>
            </a:extLst>
          </p:cNvPr>
          <p:cNvSpPr/>
          <p:nvPr/>
        </p:nvSpPr>
        <p:spPr>
          <a:xfrm>
            <a:off x="5265322" y="3447251"/>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Procedural</a:t>
            </a:r>
          </a:p>
        </p:txBody>
      </p:sp>
      <p:sp>
        <p:nvSpPr>
          <p:cNvPr id="16" name="Rectangle: Rounded Corners 15">
            <a:extLst>
              <a:ext uri="{FF2B5EF4-FFF2-40B4-BE49-F238E27FC236}">
                <a16:creationId xmlns:a16="http://schemas.microsoft.com/office/drawing/2014/main" id="{F7269D29-5198-B302-8AC5-8EBB7B83861C}"/>
              </a:ext>
            </a:extLst>
          </p:cNvPr>
          <p:cNvSpPr/>
          <p:nvPr/>
        </p:nvSpPr>
        <p:spPr>
          <a:xfrm>
            <a:off x="7889709" y="3434183"/>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Concurrency</a:t>
            </a:r>
          </a:p>
        </p:txBody>
      </p:sp>
      <p:sp>
        <p:nvSpPr>
          <p:cNvPr id="35" name="Rectangle: Rounded Corners 34">
            <a:extLst>
              <a:ext uri="{FF2B5EF4-FFF2-40B4-BE49-F238E27FC236}">
                <a16:creationId xmlns:a16="http://schemas.microsoft.com/office/drawing/2014/main" id="{38094097-7963-6229-1895-BBACF519424F}"/>
              </a:ext>
            </a:extLst>
          </p:cNvPr>
          <p:cNvSpPr/>
          <p:nvPr/>
        </p:nvSpPr>
        <p:spPr>
          <a:xfrm>
            <a:off x="5275708" y="4402772"/>
            <a:ext cx="5155176"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Parallelism &amp; Multi Threading</a:t>
            </a:r>
          </a:p>
        </p:txBody>
      </p:sp>
      <p:sp>
        <p:nvSpPr>
          <p:cNvPr id="2" name="Rectangle 1">
            <a:extLst>
              <a:ext uri="{FF2B5EF4-FFF2-40B4-BE49-F238E27FC236}">
                <a16:creationId xmlns:a16="http://schemas.microsoft.com/office/drawing/2014/main" id="{282BAD51-E708-671C-ADCC-D0B9537A0AE9}"/>
              </a:ext>
            </a:extLst>
          </p:cNvPr>
          <p:cNvSpPr/>
          <p:nvPr/>
        </p:nvSpPr>
        <p:spPr>
          <a:xfrm>
            <a:off x="-114300" y="-466725"/>
            <a:ext cx="12725400" cy="7486650"/>
          </a:xfrm>
          <a:prstGeom prst="rect">
            <a:avLst/>
          </a:prstGeom>
          <a:solidFill>
            <a:schemeClr val="tx1">
              <a:lumMod val="95000"/>
              <a:lumOff val="5000"/>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artoon character with arms and legs&#10;&#10;Description automatically generated">
            <a:extLst>
              <a:ext uri="{FF2B5EF4-FFF2-40B4-BE49-F238E27FC236}">
                <a16:creationId xmlns:a16="http://schemas.microsoft.com/office/drawing/2014/main" id="{B3C6E7CF-69A1-37AB-812E-A0DA496D6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469" y="1411063"/>
            <a:ext cx="4692316" cy="4692316"/>
          </a:xfrm>
          <a:prstGeom prst="rect">
            <a:avLst/>
          </a:prstGeom>
        </p:spPr>
      </p:pic>
      <p:sp>
        <p:nvSpPr>
          <p:cNvPr id="17" name="Speech Bubble: Rectangle with Corners Rounded 16">
            <a:extLst>
              <a:ext uri="{FF2B5EF4-FFF2-40B4-BE49-F238E27FC236}">
                <a16:creationId xmlns:a16="http://schemas.microsoft.com/office/drawing/2014/main" id="{60775548-FBF6-D28E-8FC1-2E36B7A6D244}"/>
              </a:ext>
            </a:extLst>
          </p:cNvPr>
          <p:cNvSpPr/>
          <p:nvPr/>
        </p:nvSpPr>
        <p:spPr>
          <a:xfrm>
            <a:off x="1543922" y="974172"/>
            <a:ext cx="5474100" cy="3667647"/>
          </a:xfrm>
          <a:prstGeom prst="wedgeRoundRectCallout">
            <a:avLst>
              <a:gd name="adj1" fmla="val 55634"/>
              <a:gd name="adj2" fmla="val 18297"/>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C9C715B-475B-CE92-411B-4968E873579F}"/>
              </a:ext>
            </a:extLst>
          </p:cNvPr>
          <p:cNvSpPr txBox="1"/>
          <p:nvPr/>
        </p:nvSpPr>
        <p:spPr>
          <a:xfrm>
            <a:off x="1761116" y="1478164"/>
            <a:ext cx="5010785" cy="2550698"/>
          </a:xfrm>
          <a:prstGeom prst="rect">
            <a:avLst/>
          </a:prstGeom>
          <a:noFill/>
        </p:spPr>
        <p:txBody>
          <a:bodyPr wrap="square" rtlCol="0">
            <a:spAutoFit/>
          </a:bodyPr>
          <a:lstStyle/>
          <a:p>
            <a:pPr algn="r">
              <a:lnSpc>
                <a:spcPct val="150000"/>
              </a:lnSpc>
            </a:pPr>
            <a:r>
              <a:rPr lang="fa-IR" dirty="0">
                <a:solidFill>
                  <a:schemeClr val="bg1"/>
                </a:solidFill>
                <a:latin typeface="IRANSansX" pitchFamily="2" charset="-78"/>
                <a:cs typeface="IRANSansX" pitchFamily="2" charset="-78"/>
              </a:rPr>
              <a:t>رفیق! مرسی که تا اینجا گوش کردی.</a:t>
            </a:r>
          </a:p>
          <a:p>
            <a:pPr algn="r" rtl="1">
              <a:lnSpc>
                <a:spcPct val="150000"/>
              </a:lnSpc>
            </a:pPr>
            <a:r>
              <a:rPr lang="fa-IR" dirty="0">
                <a:solidFill>
                  <a:schemeClr val="bg1"/>
                </a:solidFill>
                <a:latin typeface="IRANSansX" pitchFamily="2" charset="-78"/>
                <a:cs typeface="IRANSansX" pitchFamily="2" charset="-78"/>
              </a:rPr>
              <a:t>تا یادم نرفته اینم بگم که کاتلین (یعنی من!) برای مدیریت حافظه بسته به محیط اجرایی یک</a:t>
            </a:r>
            <a:r>
              <a:rPr lang="en-US" dirty="0">
                <a:solidFill>
                  <a:schemeClr val="bg1"/>
                </a:solidFill>
                <a:latin typeface="IRANSansX" pitchFamily="2" charset="-78"/>
                <a:cs typeface="IRANSansX" pitchFamily="2" charset="-78"/>
              </a:rPr>
              <a:t> Garbage Collection </a:t>
            </a:r>
            <a:r>
              <a:rPr lang="fa-IR" dirty="0">
                <a:solidFill>
                  <a:schemeClr val="bg1"/>
                </a:solidFill>
                <a:latin typeface="IRANSansX" pitchFamily="2" charset="-78"/>
                <a:cs typeface="IRANSansX" pitchFamily="2" charset="-78"/>
              </a:rPr>
              <a:t>دارد.</a:t>
            </a:r>
          </a:p>
          <a:p>
            <a:pPr algn="r" rtl="1">
              <a:lnSpc>
                <a:spcPct val="150000"/>
              </a:lnSpc>
            </a:pPr>
            <a:endParaRPr lang="fa-IR" dirty="0">
              <a:solidFill>
                <a:schemeClr val="bg1"/>
              </a:solidFill>
              <a:latin typeface="IRANSansX" pitchFamily="2" charset="-78"/>
              <a:cs typeface="IRANSansX" pitchFamily="2" charset="-78"/>
            </a:endParaRPr>
          </a:p>
          <a:p>
            <a:pPr algn="r" rtl="1">
              <a:lnSpc>
                <a:spcPct val="150000"/>
              </a:lnSpc>
            </a:pPr>
            <a:r>
              <a:rPr lang="fa-IR" dirty="0">
                <a:solidFill>
                  <a:schemeClr val="bg1"/>
                </a:solidFill>
                <a:latin typeface="IRANSansX" pitchFamily="2" charset="-78"/>
                <a:cs typeface="IRANSansX" pitchFamily="2" charset="-78"/>
              </a:rPr>
              <a:t>توضیح این بخش رو به محمد میسپارم. </a:t>
            </a:r>
            <a:endParaRPr lang="en-US" dirty="0">
              <a:solidFill>
                <a:schemeClr val="bg1"/>
              </a:solidFill>
              <a:latin typeface="IRANSansX" pitchFamily="2" charset="-78"/>
              <a:cs typeface="IRANSansX" pitchFamily="2" charset="-78"/>
            </a:endParaRPr>
          </a:p>
        </p:txBody>
      </p:sp>
    </p:spTree>
    <p:extLst>
      <p:ext uri="{BB962C8B-B14F-4D97-AF65-F5344CB8AC3E}">
        <p14:creationId xmlns:p14="http://schemas.microsoft.com/office/powerpoint/2010/main" val="337256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4">
            <a:extLst>
              <a:ext uri="{28A0092B-C50C-407E-A947-70E740481C1C}">
                <a14:useLocalDpi xmlns:a14="http://schemas.microsoft.com/office/drawing/2010/main" val="0"/>
              </a:ext>
            </a:extLst>
          </a:blip>
          <a:srcRect l="-2" r="79054"/>
          <a:stretch/>
        </p:blipFill>
        <p:spPr>
          <a:xfrm>
            <a:off x="1004301" y="1507000"/>
            <a:ext cx="3124271" cy="3234399"/>
          </a:xfrm>
          <a:prstGeom prst="rect">
            <a:avLst/>
          </a:prstGeom>
        </p:spPr>
      </p:pic>
      <p:sp>
        <p:nvSpPr>
          <p:cNvPr id="5" name="TextBox 4">
            <a:extLst>
              <a:ext uri="{FF2B5EF4-FFF2-40B4-BE49-F238E27FC236}">
                <a16:creationId xmlns:a16="http://schemas.microsoft.com/office/drawing/2014/main" id="{CD768AAA-CF25-2578-1458-1038C876178E}"/>
              </a:ext>
            </a:extLst>
          </p:cNvPr>
          <p:cNvSpPr txBox="1"/>
          <p:nvPr/>
        </p:nvSpPr>
        <p:spPr>
          <a:xfrm>
            <a:off x="5399572" y="1263374"/>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برنامه‌نویسی شی‌گرا تا تابعی</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F011FCA4-128C-BBC3-FD0D-B0F1DA2965A6}"/>
              </a:ext>
            </a:extLst>
          </p:cNvPr>
          <p:cNvSpPr txBox="1"/>
          <p:nvPr/>
        </p:nvSpPr>
        <p:spPr>
          <a:xfrm>
            <a:off x="5040630" y="1872185"/>
            <a:ext cx="5602634" cy="369332"/>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ترکیب تمام پارادیم‌های برنامه‌نویسی به شکلی زیبا</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
        <p:nvSpPr>
          <p:cNvPr id="7" name="Rectangle: Rounded Corners 6">
            <a:extLst>
              <a:ext uri="{FF2B5EF4-FFF2-40B4-BE49-F238E27FC236}">
                <a16:creationId xmlns:a16="http://schemas.microsoft.com/office/drawing/2014/main" id="{B984C803-E4A6-04F3-BB36-E4C561CBF44F}"/>
              </a:ext>
            </a:extLst>
          </p:cNvPr>
          <p:cNvSpPr/>
          <p:nvPr/>
        </p:nvSpPr>
        <p:spPr>
          <a:xfrm>
            <a:off x="5275708" y="2578357"/>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Imperative</a:t>
            </a:r>
          </a:p>
        </p:txBody>
      </p:sp>
      <p:sp>
        <p:nvSpPr>
          <p:cNvPr id="11" name="Rectangle: Rounded Corners 10">
            <a:extLst>
              <a:ext uri="{FF2B5EF4-FFF2-40B4-BE49-F238E27FC236}">
                <a16:creationId xmlns:a16="http://schemas.microsoft.com/office/drawing/2014/main" id="{E40E0B1D-4E7C-0FAC-967B-BB52CCCBFC4E}"/>
              </a:ext>
            </a:extLst>
          </p:cNvPr>
          <p:cNvSpPr/>
          <p:nvPr/>
        </p:nvSpPr>
        <p:spPr>
          <a:xfrm>
            <a:off x="7889709" y="2565289"/>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Object-Oriented</a:t>
            </a:r>
          </a:p>
        </p:txBody>
      </p:sp>
      <p:sp>
        <p:nvSpPr>
          <p:cNvPr id="15" name="Rectangle: Rounded Corners 14">
            <a:extLst>
              <a:ext uri="{FF2B5EF4-FFF2-40B4-BE49-F238E27FC236}">
                <a16:creationId xmlns:a16="http://schemas.microsoft.com/office/drawing/2014/main" id="{B798B98E-643B-262D-8ABF-7614B7BD68D7}"/>
              </a:ext>
            </a:extLst>
          </p:cNvPr>
          <p:cNvSpPr/>
          <p:nvPr/>
        </p:nvSpPr>
        <p:spPr>
          <a:xfrm>
            <a:off x="5265322" y="3447251"/>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Procedural</a:t>
            </a:r>
          </a:p>
        </p:txBody>
      </p:sp>
      <p:sp>
        <p:nvSpPr>
          <p:cNvPr id="16" name="Rectangle: Rounded Corners 15">
            <a:extLst>
              <a:ext uri="{FF2B5EF4-FFF2-40B4-BE49-F238E27FC236}">
                <a16:creationId xmlns:a16="http://schemas.microsoft.com/office/drawing/2014/main" id="{F7269D29-5198-B302-8AC5-8EBB7B83861C}"/>
              </a:ext>
            </a:extLst>
          </p:cNvPr>
          <p:cNvSpPr/>
          <p:nvPr/>
        </p:nvSpPr>
        <p:spPr>
          <a:xfrm>
            <a:off x="7889709" y="3434183"/>
            <a:ext cx="2541175"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Concurrency</a:t>
            </a:r>
          </a:p>
        </p:txBody>
      </p:sp>
      <p:sp>
        <p:nvSpPr>
          <p:cNvPr id="35" name="Rectangle: Rounded Corners 34">
            <a:extLst>
              <a:ext uri="{FF2B5EF4-FFF2-40B4-BE49-F238E27FC236}">
                <a16:creationId xmlns:a16="http://schemas.microsoft.com/office/drawing/2014/main" id="{38094097-7963-6229-1895-BBACF519424F}"/>
              </a:ext>
            </a:extLst>
          </p:cNvPr>
          <p:cNvSpPr/>
          <p:nvPr/>
        </p:nvSpPr>
        <p:spPr>
          <a:xfrm>
            <a:off x="5275708" y="4402772"/>
            <a:ext cx="5155176" cy="582253"/>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IRANSansX" pitchFamily="2" charset="-78"/>
                <a:cs typeface="IRANSansX" pitchFamily="2" charset="-78"/>
              </a:rPr>
              <a:t>Parallelism &amp; Multi Threading</a:t>
            </a:r>
          </a:p>
        </p:txBody>
      </p:sp>
      <p:sp>
        <p:nvSpPr>
          <p:cNvPr id="40" name="Rectangle 39">
            <a:extLst>
              <a:ext uri="{FF2B5EF4-FFF2-40B4-BE49-F238E27FC236}">
                <a16:creationId xmlns:a16="http://schemas.microsoft.com/office/drawing/2014/main" id="{555EDDCC-3A5D-69D0-E4B7-385D328D8BEB}"/>
              </a:ext>
            </a:extLst>
          </p:cNvPr>
          <p:cNvSpPr/>
          <p:nvPr/>
        </p:nvSpPr>
        <p:spPr>
          <a:xfrm>
            <a:off x="-114300" y="6857999"/>
            <a:ext cx="12725400" cy="161925"/>
          </a:xfrm>
          <a:prstGeom prst="rect">
            <a:avLst/>
          </a:prstGeom>
          <a:solidFill>
            <a:schemeClr val="tx1">
              <a:lumMod val="95000"/>
              <a:lumOff val="5000"/>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cartoon character with arms and legs&#10;&#10;Description automatically generated">
            <a:extLst>
              <a:ext uri="{FF2B5EF4-FFF2-40B4-BE49-F238E27FC236}">
                <a16:creationId xmlns:a16="http://schemas.microsoft.com/office/drawing/2014/main" id="{C2393617-F2F8-F8A8-A5CA-FD491CF43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4457" y="1411063"/>
            <a:ext cx="4692316" cy="4692316"/>
          </a:xfrm>
          <a:prstGeom prst="rect">
            <a:avLst/>
          </a:prstGeom>
        </p:spPr>
      </p:pic>
      <p:sp>
        <p:nvSpPr>
          <p:cNvPr id="42" name="Speech Bubble: Rectangle with Corners Rounded 41">
            <a:extLst>
              <a:ext uri="{FF2B5EF4-FFF2-40B4-BE49-F238E27FC236}">
                <a16:creationId xmlns:a16="http://schemas.microsoft.com/office/drawing/2014/main" id="{DCA9FCBF-332F-A56D-999C-00E353A88D7A}"/>
              </a:ext>
            </a:extLst>
          </p:cNvPr>
          <p:cNvSpPr/>
          <p:nvPr/>
        </p:nvSpPr>
        <p:spPr>
          <a:xfrm>
            <a:off x="-8979697" y="974172"/>
            <a:ext cx="5474100" cy="3667647"/>
          </a:xfrm>
          <a:prstGeom prst="wedgeRoundRectCallout">
            <a:avLst>
              <a:gd name="adj1" fmla="val 55634"/>
              <a:gd name="adj2" fmla="val 18297"/>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AEB611B-C327-081F-F5AD-96DB14D618D3}"/>
              </a:ext>
            </a:extLst>
          </p:cNvPr>
          <p:cNvSpPr txBox="1"/>
          <p:nvPr/>
        </p:nvSpPr>
        <p:spPr>
          <a:xfrm>
            <a:off x="-7816016" y="1478164"/>
            <a:ext cx="5010785" cy="2550698"/>
          </a:xfrm>
          <a:prstGeom prst="rect">
            <a:avLst/>
          </a:prstGeom>
          <a:noFill/>
        </p:spPr>
        <p:txBody>
          <a:bodyPr wrap="square" rtlCol="0">
            <a:spAutoFit/>
          </a:bodyPr>
          <a:lstStyle/>
          <a:p>
            <a:pPr algn="r">
              <a:lnSpc>
                <a:spcPct val="150000"/>
              </a:lnSpc>
            </a:pPr>
            <a:r>
              <a:rPr lang="fa-IR" dirty="0">
                <a:solidFill>
                  <a:schemeClr val="bg1"/>
                </a:solidFill>
                <a:latin typeface="IRANSansX" pitchFamily="2" charset="-78"/>
                <a:cs typeface="IRANSansX" pitchFamily="2" charset="-78"/>
              </a:rPr>
              <a:t>رفیق! مرسی که تا اینجا گوش کردی.</a:t>
            </a:r>
          </a:p>
          <a:p>
            <a:pPr algn="r" rtl="1">
              <a:lnSpc>
                <a:spcPct val="150000"/>
              </a:lnSpc>
            </a:pPr>
            <a:r>
              <a:rPr lang="fa-IR" dirty="0">
                <a:solidFill>
                  <a:schemeClr val="bg1"/>
                </a:solidFill>
                <a:latin typeface="IRANSansX" pitchFamily="2" charset="-78"/>
                <a:cs typeface="IRANSansX" pitchFamily="2" charset="-78"/>
              </a:rPr>
              <a:t>تا یادم نرفته اینم بگم که کاتلین (یعنی من!) برای مدیریت حافظه بسته به محیط اجرایی یک</a:t>
            </a:r>
            <a:r>
              <a:rPr lang="en-US" dirty="0">
                <a:solidFill>
                  <a:schemeClr val="bg1"/>
                </a:solidFill>
                <a:latin typeface="IRANSansX" pitchFamily="2" charset="-78"/>
                <a:cs typeface="IRANSansX" pitchFamily="2" charset="-78"/>
              </a:rPr>
              <a:t> Garbage Collection </a:t>
            </a:r>
            <a:r>
              <a:rPr lang="fa-IR" dirty="0">
                <a:solidFill>
                  <a:schemeClr val="bg1"/>
                </a:solidFill>
                <a:latin typeface="IRANSansX" pitchFamily="2" charset="-78"/>
                <a:cs typeface="IRANSansX" pitchFamily="2" charset="-78"/>
              </a:rPr>
              <a:t>دارد.</a:t>
            </a:r>
          </a:p>
          <a:p>
            <a:pPr algn="r" rtl="1">
              <a:lnSpc>
                <a:spcPct val="150000"/>
              </a:lnSpc>
            </a:pPr>
            <a:endParaRPr lang="fa-IR" dirty="0">
              <a:solidFill>
                <a:schemeClr val="bg1"/>
              </a:solidFill>
              <a:latin typeface="IRANSansX" pitchFamily="2" charset="-78"/>
              <a:cs typeface="IRANSansX" pitchFamily="2" charset="-78"/>
            </a:endParaRPr>
          </a:p>
          <a:p>
            <a:pPr algn="r" rtl="1">
              <a:lnSpc>
                <a:spcPct val="150000"/>
              </a:lnSpc>
            </a:pPr>
            <a:r>
              <a:rPr lang="fa-IR" dirty="0">
                <a:solidFill>
                  <a:schemeClr val="bg1"/>
                </a:solidFill>
                <a:latin typeface="IRANSansX" pitchFamily="2" charset="-78"/>
                <a:cs typeface="IRANSansX" pitchFamily="2" charset="-78"/>
              </a:rPr>
              <a:t>توضیح این بخش رو به محمد میسپارم. </a:t>
            </a:r>
            <a:endParaRPr lang="en-US" dirty="0">
              <a:solidFill>
                <a:schemeClr val="bg1"/>
              </a:solidFill>
              <a:latin typeface="IRANSansX" pitchFamily="2" charset="-78"/>
              <a:cs typeface="IRANSansX" pitchFamily="2" charset="-78"/>
            </a:endParaRPr>
          </a:p>
        </p:txBody>
      </p:sp>
      <p:sp>
        <p:nvSpPr>
          <p:cNvPr id="2" name="TextBox 1">
            <a:extLst>
              <a:ext uri="{FF2B5EF4-FFF2-40B4-BE49-F238E27FC236}">
                <a16:creationId xmlns:a16="http://schemas.microsoft.com/office/drawing/2014/main" id="{A8D62269-364F-50D2-AA5C-5CB589D41886}"/>
              </a:ext>
            </a:extLst>
          </p:cNvPr>
          <p:cNvSpPr txBox="1"/>
          <p:nvPr/>
        </p:nvSpPr>
        <p:spPr>
          <a:xfrm>
            <a:off x="3756750" y="8448705"/>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سینتکس</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AA0ABAC4-E446-A18E-81D5-E70328B5E8A8}"/>
              </a:ext>
            </a:extLst>
          </p:cNvPr>
          <p:cNvSpPr txBox="1"/>
          <p:nvPr/>
        </p:nvSpPr>
        <p:spPr>
          <a:xfrm>
            <a:off x="3327402" y="-2116178"/>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Syntax</a:t>
            </a:r>
          </a:p>
        </p:txBody>
      </p:sp>
      <p:sp>
        <p:nvSpPr>
          <p:cNvPr id="14" name="Rectangle: Rounded Corners 13">
            <a:extLst>
              <a:ext uri="{FF2B5EF4-FFF2-40B4-BE49-F238E27FC236}">
                <a16:creationId xmlns:a16="http://schemas.microsoft.com/office/drawing/2014/main" id="{E1175243-9836-A421-14DD-00FCC161F36C}"/>
              </a:ext>
            </a:extLst>
          </p:cNvPr>
          <p:cNvSpPr/>
          <p:nvPr/>
        </p:nvSpPr>
        <p:spPr>
          <a:xfrm>
            <a:off x="5486399" y="1220497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A3E9345-3272-DA24-52D6-2520D03C3626}"/>
              </a:ext>
            </a:extLst>
          </p:cNvPr>
          <p:cNvCxnSpPr>
            <a:cxnSpLocks/>
          </p:cNvCxnSpPr>
          <p:nvPr/>
        </p:nvCxnSpPr>
        <p:spPr>
          <a:xfrm>
            <a:off x="6095999" y="1260876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343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933450" y="-647537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23248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pic>
        <p:nvPicPr>
          <p:cNvPr id="5" name="Picture 4" descr="A purple and white cartoon character">
            <a:extLst>
              <a:ext uri="{FF2B5EF4-FFF2-40B4-BE49-F238E27FC236}">
                <a16:creationId xmlns:a16="http://schemas.microsoft.com/office/drawing/2014/main" id="{5633A829-690F-8DCF-C8EB-3CA50EEAA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262" y="3276600"/>
            <a:ext cx="4225836" cy="4225836"/>
          </a:xfrm>
          <a:prstGeom prst="rect">
            <a:avLst/>
          </a:prstGeom>
        </p:spPr>
      </p:pic>
      <p:sp>
        <p:nvSpPr>
          <p:cNvPr id="6" name="TextBox 5">
            <a:extLst>
              <a:ext uri="{FF2B5EF4-FFF2-40B4-BE49-F238E27FC236}">
                <a16:creationId xmlns:a16="http://schemas.microsoft.com/office/drawing/2014/main" id="{441FA15C-FB81-1714-1812-109E8001948E}"/>
              </a:ext>
            </a:extLst>
          </p:cNvPr>
          <p:cNvSpPr txBox="1"/>
          <p:nvPr/>
        </p:nvSpPr>
        <p:spPr>
          <a:xfrm>
            <a:off x="5458098" y="1989009"/>
            <a:ext cx="4690544" cy="1774845"/>
          </a:xfrm>
          <a:prstGeom prst="rect">
            <a:avLst/>
          </a:prstGeom>
          <a:noFill/>
        </p:spPr>
        <p:txBody>
          <a:bodyPr wrap="square" rtlCol="0">
            <a:spAutoFit/>
          </a:bodyPr>
          <a:lstStyle/>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سلام رفیق!</a:t>
            </a:r>
          </a:p>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به قیافم نگاه نکن که شاد و شنگولم.  من کاتلینم و جایگزینی برای جاوای بدبختم! ها ها!</a:t>
            </a:r>
            <a:endParaRPr lang="en-US" sz="24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3172264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sp>
        <p:nvSpPr>
          <p:cNvPr id="10" name="Rectangle 9">
            <a:extLst>
              <a:ext uri="{FF2B5EF4-FFF2-40B4-BE49-F238E27FC236}">
                <a16:creationId xmlns:a16="http://schemas.microsoft.com/office/drawing/2014/main" id="{8FC64CEB-7ECB-A04A-41FA-23C49152F931}"/>
              </a:ext>
            </a:extLst>
          </p:cNvPr>
          <p:cNvSpPr>
            <a:spLocks noGrp="1" noRot="1" noMove="1" noResize="1" noEditPoints="1" noAdjustHandles="1" noChangeArrowheads="1" noChangeShapeType="1"/>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46146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سینتکس</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3327402" y="1862264"/>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Syntax</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577209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61758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7F6720A-08F7-5F41-3A36-D2546509E83C}"/>
              </a:ext>
            </a:extLst>
          </p:cNvPr>
          <p:cNvSpPr txBox="1"/>
          <p:nvPr/>
        </p:nvSpPr>
        <p:spPr>
          <a:xfrm>
            <a:off x="5782914" y="-5022381"/>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خوانایی بیشتر تا کد کمتر</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0E2100D5-4F5C-CC35-896E-1052A04A0370}"/>
              </a:ext>
            </a:extLst>
          </p:cNvPr>
          <p:cNvSpPr txBox="1"/>
          <p:nvPr/>
        </p:nvSpPr>
        <p:spPr>
          <a:xfrm>
            <a:off x="5423972" y="13286587"/>
            <a:ext cx="5602634" cy="923330"/>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کاتلین با هدف بهبودی نسبت به جاوا، سینتکسی بسیار آسان‌تر، خواناتر دارد و برای کدهای یکسان، خط و کد کمتری برای نوشتن نیاز است.</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318222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3">
            <a:extLst>
              <a:ext uri="{28A0092B-C50C-407E-A947-70E740481C1C}">
                <a14:useLocalDpi xmlns:a14="http://schemas.microsoft.com/office/drawing/2010/main" val="0"/>
              </a:ext>
            </a:extLst>
          </a:blip>
          <a:srcRect l="-2" r="79054"/>
          <a:stretch/>
        </p:blipFill>
        <p:spPr>
          <a:xfrm>
            <a:off x="1004301" y="1507000"/>
            <a:ext cx="3124271" cy="3234399"/>
          </a:xfrm>
          <a:prstGeom prst="rect">
            <a:avLst/>
          </a:prstGeom>
        </p:spPr>
      </p:pic>
      <p:sp>
        <p:nvSpPr>
          <p:cNvPr id="5" name="TextBox 4">
            <a:extLst>
              <a:ext uri="{FF2B5EF4-FFF2-40B4-BE49-F238E27FC236}">
                <a16:creationId xmlns:a16="http://schemas.microsoft.com/office/drawing/2014/main" id="{CD768AAA-CF25-2578-1458-1038C876178E}"/>
              </a:ext>
            </a:extLst>
          </p:cNvPr>
          <p:cNvSpPr txBox="1"/>
          <p:nvPr/>
        </p:nvSpPr>
        <p:spPr>
          <a:xfrm>
            <a:off x="5782914" y="2358128"/>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خوانایی بیشتر تا کد کمتر</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6" name="TextBox 5">
            <a:extLst>
              <a:ext uri="{FF2B5EF4-FFF2-40B4-BE49-F238E27FC236}">
                <a16:creationId xmlns:a16="http://schemas.microsoft.com/office/drawing/2014/main" id="{F011FCA4-128C-BBC3-FD0D-B0F1DA2965A6}"/>
              </a:ext>
            </a:extLst>
          </p:cNvPr>
          <p:cNvSpPr txBox="1"/>
          <p:nvPr/>
        </p:nvSpPr>
        <p:spPr>
          <a:xfrm>
            <a:off x="5423972" y="2966939"/>
            <a:ext cx="5602634" cy="923330"/>
          </a:xfrm>
          <a:prstGeom prst="rect">
            <a:avLst/>
          </a:prstGeom>
          <a:noFill/>
        </p:spPr>
        <p:txBody>
          <a:bodyPr wrap="square" rtlCol="0">
            <a:spAutoFit/>
          </a:bodyPr>
          <a:lstStyle/>
          <a:p>
            <a:pPr algn="ctr" rtl="1"/>
            <a:r>
              <a:rPr lang="fa-IR" dirty="0">
                <a:latin typeface="Yekan Bakh" panose="01000504000000020004" pitchFamily="2" charset="-78"/>
                <a:ea typeface="Yekan Bakh" panose="01000504000000020004" pitchFamily="2" charset="-78"/>
                <a:cs typeface="Yekan Bakh" panose="01000504000000020004" pitchFamily="2" charset="-78"/>
              </a:rPr>
              <a:t>کاتلین با هدف بهبودی نسبت به جاوا، سینتکسی بسیار آسان‌تر، خواناتر دارد و برای کدهای یکسان، خط و کد کمتری برای نوشتن نیاز است.</a:t>
            </a:r>
            <a:endParaRPr lang="en-US" dirty="0">
              <a:latin typeface="Yekan Bakh" panose="01000504000000020004" pitchFamily="2" charset="-78"/>
              <a:ea typeface="Yekan Bakh" panose="01000504000000020004" pitchFamily="2" charset="-78"/>
              <a:cs typeface="Yekan Bakh" panose="01000504000000020004" pitchFamily="2" charset="-78"/>
            </a:endParaRPr>
          </a:p>
        </p:txBody>
      </p:sp>
      <p:sp>
        <p:nvSpPr>
          <p:cNvPr id="2" name="TextBox 1">
            <a:extLst>
              <a:ext uri="{FF2B5EF4-FFF2-40B4-BE49-F238E27FC236}">
                <a16:creationId xmlns:a16="http://schemas.microsoft.com/office/drawing/2014/main" id="{5AB15C03-BE71-C82C-61A6-EDFEEFBA525E}"/>
              </a:ext>
            </a:extLst>
          </p:cNvPr>
          <p:cNvSpPr txBox="1"/>
          <p:nvPr/>
        </p:nvSpPr>
        <p:spPr>
          <a:xfrm>
            <a:off x="3756750" y="10004790"/>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بررسی سینتکس</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FB77B734-3B04-62D5-A1DC-93E906ED7161}"/>
              </a:ext>
            </a:extLst>
          </p:cNvPr>
          <p:cNvSpPr txBox="1"/>
          <p:nvPr/>
        </p:nvSpPr>
        <p:spPr>
          <a:xfrm>
            <a:off x="3327402" y="-2886199"/>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Syntax</a:t>
            </a:r>
          </a:p>
        </p:txBody>
      </p:sp>
      <p:sp>
        <p:nvSpPr>
          <p:cNvPr id="14" name="Rectangle: Rounded Corners 13">
            <a:extLst>
              <a:ext uri="{FF2B5EF4-FFF2-40B4-BE49-F238E27FC236}">
                <a16:creationId xmlns:a16="http://schemas.microsoft.com/office/drawing/2014/main" id="{27E3ACED-8F00-C424-7F45-69D4AFB57066}"/>
              </a:ext>
            </a:extLst>
          </p:cNvPr>
          <p:cNvSpPr/>
          <p:nvPr/>
        </p:nvSpPr>
        <p:spPr>
          <a:xfrm>
            <a:off x="5486399" y="9397610"/>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0987A1A-B5FD-4A72-AAFF-45E6DA285DEE}"/>
              </a:ext>
            </a:extLst>
          </p:cNvPr>
          <p:cNvCxnSpPr>
            <a:cxnSpLocks/>
          </p:cNvCxnSpPr>
          <p:nvPr/>
        </p:nvCxnSpPr>
        <p:spPr>
          <a:xfrm>
            <a:off x="6095999" y="104430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descr="A black screen with white text&#10;&#10;Description automatically generated">
            <a:extLst>
              <a:ext uri="{FF2B5EF4-FFF2-40B4-BE49-F238E27FC236}">
                <a16:creationId xmlns:a16="http://schemas.microsoft.com/office/drawing/2014/main" id="{7F7BBB0D-5DB2-037C-B480-2FF104E95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400" y="7198448"/>
            <a:ext cx="6387195" cy="2100404"/>
          </a:xfrm>
          <a:prstGeom prst="rect">
            <a:avLst/>
          </a:prstGeom>
        </p:spPr>
      </p:pic>
    </p:spTree>
    <p:extLst>
      <p:ext uri="{BB962C8B-B14F-4D97-AF65-F5344CB8AC3E}">
        <p14:creationId xmlns:p14="http://schemas.microsoft.com/office/powerpoint/2010/main" val="414744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16250" y="3362978"/>
            <a:ext cx="20593050" cy="13333374"/>
          </a:xfrm>
          <a:prstGeom prst="rect">
            <a:avLst/>
          </a:prstGeom>
        </p:spPr>
      </p:pic>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3">
            <a:extLst>
              <a:ext uri="{28A0092B-C50C-407E-A947-70E740481C1C}">
                <a14:useLocalDpi xmlns:a14="http://schemas.microsoft.com/office/drawing/2010/main" val="0"/>
              </a:ext>
            </a:extLst>
          </a:blip>
          <a:srcRect l="-2" t="68061" r="86624" b="2207"/>
          <a:stretch/>
        </p:blipFill>
        <p:spPr>
          <a:xfrm>
            <a:off x="-266700" y="-619126"/>
            <a:ext cx="12725400" cy="7477126"/>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B2515926-1173-D854-2806-F31D8414B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557" y="1739453"/>
            <a:ext cx="8392886" cy="2759968"/>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5A8D759-8B99-F5DA-7BD4-A23361A7AD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303" y="7457785"/>
            <a:ext cx="7225393" cy="3001317"/>
          </a:xfrm>
          <a:prstGeom prst="rect">
            <a:avLst/>
          </a:prstGeom>
        </p:spPr>
      </p:pic>
    </p:spTree>
    <p:extLst>
      <p:ext uri="{BB962C8B-B14F-4D97-AF65-F5344CB8AC3E}">
        <p14:creationId xmlns:p14="http://schemas.microsoft.com/office/powerpoint/2010/main" val="733799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16250" y="3362978"/>
            <a:ext cx="20593050" cy="13333374"/>
          </a:xfrm>
          <a:prstGeom prst="rect">
            <a:avLst/>
          </a:prstGeom>
        </p:spPr>
      </p:pic>
      <p:sp>
        <p:nvSpPr>
          <p:cNvPr id="10" name="Rectangle 9">
            <a:extLst>
              <a:ext uri="{FF2B5EF4-FFF2-40B4-BE49-F238E27FC236}">
                <a16:creationId xmlns:a16="http://schemas.microsoft.com/office/drawing/2014/main" id="{8FC64CEB-7ECB-A04A-41FA-23C49152F931}"/>
              </a:ext>
            </a:extLst>
          </p:cNvPr>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3">
            <a:extLst>
              <a:ext uri="{28A0092B-C50C-407E-A947-70E740481C1C}">
                <a14:useLocalDpi xmlns:a14="http://schemas.microsoft.com/office/drawing/2010/main" val="0"/>
              </a:ext>
            </a:extLst>
          </a:blip>
          <a:srcRect l="-2" t="68061" r="86624" b="2207"/>
          <a:stretch/>
        </p:blipFill>
        <p:spPr>
          <a:xfrm>
            <a:off x="-266700" y="-619126"/>
            <a:ext cx="12725400" cy="7477125"/>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B2515926-1173-D854-2806-F31D8414B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557" y="468738"/>
            <a:ext cx="8392886" cy="2759968"/>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08B62DD7-DAD0-880D-6E11-8B19013004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557" y="2969658"/>
            <a:ext cx="8392886" cy="3486276"/>
          </a:xfrm>
          <a:prstGeom prst="rect">
            <a:avLst/>
          </a:prstGeom>
        </p:spPr>
      </p:pic>
      <p:sp>
        <p:nvSpPr>
          <p:cNvPr id="5" name="TextBox 4">
            <a:extLst>
              <a:ext uri="{FF2B5EF4-FFF2-40B4-BE49-F238E27FC236}">
                <a16:creationId xmlns:a16="http://schemas.microsoft.com/office/drawing/2014/main" id="{76BF2928-1716-C84E-F98A-50E370A5EF7A}"/>
              </a:ext>
            </a:extLst>
          </p:cNvPr>
          <p:cNvSpPr txBox="1"/>
          <p:nvPr/>
        </p:nvSpPr>
        <p:spPr>
          <a:xfrm>
            <a:off x="3756750" y="96819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مرسی از نگاه زیباتون</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6" name="TextBox 5">
            <a:extLst>
              <a:ext uri="{FF2B5EF4-FFF2-40B4-BE49-F238E27FC236}">
                <a16:creationId xmlns:a16="http://schemas.microsoft.com/office/drawing/2014/main" id="{C83ECC13-FEB6-EF02-8545-E6350FEE1F6A}"/>
              </a:ext>
            </a:extLst>
          </p:cNvPr>
          <p:cNvSpPr txBox="1"/>
          <p:nvPr/>
        </p:nvSpPr>
        <p:spPr>
          <a:xfrm>
            <a:off x="3327402" y="-2138236"/>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The End</a:t>
            </a:r>
          </a:p>
        </p:txBody>
      </p:sp>
    </p:spTree>
    <p:extLst>
      <p:ext uri="{BB962C8B-B14F-4D97-AF65-F5344CB8AC3E}">
        <p14:creationId xmlns:p14="http://schemas.microsoft.com/office/powerpoint/2010/main" val="4861976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sp>
        <p:nvSpPr>
          <p:cNvPr id="10" name="Rectangle 9">
            <a:extLst>
              <a:ext uri="{FF2B5EF4-FFF2-40B4-BE49-F238E27FC236}">
                <a16:creationId xmlns:a16="http://schemas.microsoft.com/office/drawing/2014/main" id="{8FC64CEB-7ECB-A04A-41FA-23C49152F931}"/>
              </a:ext>
            </a:extLst>
          </p:cNvPr>
          <p:cNvSpPr>
            <a:spLocks noGrp="1" noRot="1" noMove="1" noResize="1" noEditPoints="1" noAdjustHandles="1" noChangeArrowheads="1" noChangeShapeType="1"/>
          </p:cNvSpPr>
          <p:nvPr/>
        </p:nvSpPr>
        <p:spPr>
          <a:xfrm>
            <a:off x="-266700" y="-6191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3756750" y="4614643"/>
            <a:ext cx="4687651"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مرسی از نگاه زیباتون</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3327402" y="1862264"/>
            <a:ext cx="5537193"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The End</a:t>
            </a:r>
          </a:p>
        </p:txBody>
      </p:sp>
      <p:sp>
        <p:nvSpPr>
          <p:cNvPr id="5" name="TextBox 4">
            <a:extLst>
              <a:ext uri="{FF2B5EF4-FFF2-40B4-BE49-F238E27FC236}">
                <a16:creationId xmlns:a16="http://schemas.microsoft.com/office/drawing/2014/main" id="{57F6720A-08F7-5F41-3A36-D2546509E83C}"/>
              </a:ext>
            </a:extLst>
          </p:cNvPr>
          <p:cNvSpPr txBox="1"/>
          <p:nvPr/>
        </p:nvSpPr>
        <p:spPr>
          <a:xfrm>
            <a:off x="5782914" y="-5022381"/>
            <a:ext cx="4884750" cy="584775"/>
          </a:xfrm>
          <a:prstGeom prst="rect">
            <a:avLst/>
          </a:prstGeom>
          <a:noFill/>
        </p:spPr>
        <p:txBody>
          <a:bodyPr wrap="square" rtlCol="0">
            <a:spAutoFit/>
          </a:bodyPr>
          <a:lstStyle/>
          <a:p>
            <a:pPr algn="ctr" rtl="1"/>
            <a:r>
              <a:rPr lang="fa-IR" sz="3200" b="1" i="0" u="none" strike="noStrike" dirty="0">
                <a:solidFill>
                  <a:srgbClr val="000000"/>
                </a:solidFill>
                <a:effectLst/>
                <a:latin typeface="Yekan Bakh Heavy" panose="01000504000000020004" pitchFamily="2" charset="-78"/>
                <a:ea typeface="Yekan Bakh Heavy" panose="01000504000000020004" pitchFamily="2" charset="-78"/>
                <a:cs typeface="Yekan Bakh Heavy" panose="01000504000000020004" pitchFamily="2" charset="-78"/>
              </a:rPr>
              <a:t>از خوانایی بیشتر تا کد کمتر</a:t>
            </a:r>
            <a:endParaRPr lang="fa-IR" sz="3200" b="0" dirty="0">
              <a:effectLst/>
              <a:latin typeface="Yekan Bakh Heavy" panose="01000504000000020004" pitchFamily="2" charset="-78"/>
              <a:ea typeface="Yekan Bakh Heavy" panose="01000504000000020004" pitchFamily="2" charset="-78"/>
              <a:cs typeface="Yekan Bakh Heavy" panose="01000504000000020004" pitchFamily="2" charset="-78"/>
            </a:endParaRPr>
          </a:p>
        </p:txBody>
      </p:sp>
    </p:spTree>
    <p:extLst>
      <p:ext uri="{BB962C8B-B14F-4D97-AF65-F5344CB8AC3E}">
        <p14:creationId xmlns:p14="http://schemas.microsoft.com/office/powerpoint/2010/main" val="3321091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032238" y="-5307063"/>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pic>
        <p:nvPicPr>
          <p:cNvPr id="5" name="Picture 4" descr="A purple and white cartoon character">
            <a:extLst>
              <a:ext uri="{FF2B5EF4-FFF2-40B4-BE49-F238E27FC236}">
                <a16:creationId xmlns:a16="http://schemas.microsoft.com/office/drawing/2014/main" id="{5633A829-690F-8DCF-C8EB-3CA50EEAA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262" y="7962900"/>
            <a:ext cx="4225836" cy="4225836"/>
          </a:xfrm>
          <a:prstGeom prst="rect">
            <a:avLst/>
          </a:prstGeom>
        </p:spPr>
      </p:pic>
      <p:sp>
        <p:nvSpPr>
          <p:cNvPr id="6" name="TextBox 5">
            <a:extLst>
              <a:ext uri="{FF2B5EF4-FFF2-40B4-BE49-F238E27FC236}">
                <a16:creationId xmlns:a16="http://schemas.microsoft.com/office/drawing/2014/main" id="{441FA15C-FB81-1714-1812-109E8001948E}"/>
              </a:ext>
            </a:extLst>
          </p:cNvPr>
          <p:cNvSpPr txBox="1"/>
          <p:nvPr/>
        </p:nvSpPr>
        <p:spPr>
          <a:xfrm>
            <a:off x="13020948" y="1989009"/>
            <a:ext cx="4690544" cy="1774845"/>
          </a:xfrm>
          <a:prstGeom prst="rect">
            <a:avLst/>
          </a:prstGeom>
          <a:noFill/>
        </p:spPr>
        <p:txBody>
          <a:bodyPr wrap="square" rtlCol="0">
            <a:spAutoFit/>
          </a:bodyPr>
          <a:lstStyle/>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سلام دنیا!</a:t>
            </a:r>
          </a:p>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به قیافم نگاه نکن که شاد و شنگولم.  من کاتلینم و جایگزینی برای جاوای بدبختم! ها ها!</a:t>
            </a:r>
            <a:endParaRPr lang="en-US" sz="24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grpSp>
        <p:nvGrpSpPr>
          <p:cNvPr id="11" name="Group 10">
            <a:extLst>
              <a:ext uri="{FF2B5EF4-FFF2-40B4-BE49-F238E27FC236}">
                <a16:creationId xmlns:a16="http://schemas.microsoft.com/office/drawing/2014/main" id="{A5101580-0DDD-1679-B251-ACA2397AAFE0}"/>
              </a:ext>
            </a:extLst>
          </p:cNvPr>
          <p:cNvGrpSpPr/>
          <p:nvPr/>
        </p:nvGrpSpPr>
        <p:grpSpPr>
          <a:xfrm>
            <a:off x="-266700" y="-314325"/>
            <a:ext cx="12725400" cy="14973300"/>
            <a:chOff x="-266700" y="-314325"/>
            <a:chExt cx="12725400" cy="14973300"/>
          </a:xfrm>
        </p:grpSpPr>
        <p:sp>
          <p:nvSpPr>
            <p:cNvPr id="7" name="Rectangle 6">
              <a:extLst>
                <a:ext uri="{FF2B5EF4-FFF2-40B4-BE49-F238E27FC236}">
                  <a16:creationId xmlns:a16="http://schemas.microsoft.com/office/drawing/2014/main" id="{06C968A7-ABC3-CDB7-92E0-6E51EE12DE38}"/>
                </a:ext>
              </a:extLst>
            </p:cNvPr>
            <p:cNvSpPr/>
            <p:nvPr/>
          </p:nvSpPr>
          <p:spPr>
            <a:xfrm>
              <a:off x="-266700" y="-314325"/>
              <a:ext cx="12725400" cy="7486650"/>
            </a:xfrm>
            <a:prstGeom prst="rect">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FC64CEB-7ECB-A04A-41FA-23C49152F931}"/>
                </a:ext>
              </a:extLst>
            </p:cNvPr>
            <p:cNvSpPr/>
            <p:nvPr/>
          </p:nvSpPr>
          <p:spPr>
            <a:xfrm>
              <a:off x="-266700" y="71723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white letter on a black background">
            <a:extLst>
              <a:ext uri="{FF2B5EF4-FFF2-40B4-BE49-F238E27FC236}">
                <a16:creationId xmlns:a16="http://schemas.microsoft.com/office/drawing/2014/main" id="{BA082D4D-5B0F-7EE3-79B1-E53492D63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625" y="2861020"/>
            <a:ext cx="5238750" cy="1135959"/>
          </a:xfrm>
          <a:prstGeom prst="rect">
            <a:avLst/>
          </a:prstGeom>
        </p:spPr>
      </p:pic>
      <p:sp>
        <p:nvSpPr>
          <p:cNvPr id="14" name="TextBox 13">
            <a:extLst>
              <a:ext uri="{FF2B5EF4-FFF2-40B4-BE49-F238E27FC236}">
                <a16:creationId xmlns:a16="http://schemas.microsoft.com/office/drawing/2014/main" id="{FEC8BC5F-FA1D-4672-C932-C7D1D66D36EE}"/>
              </a:ext>
            </a:extLst>
          </p:cNvPr>
          <p:cNvSpPr txBox="1"/>
          <p:nvPr/>
        </p:nvSpPr>
        <p:spPr>
          <a:xfrm>
            <a:off x="4576625" y="7777455"/>
            <a:ext cx="3038749"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معرفی و تاریخچه</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15" name="TextBox 14">
            <a:extLst>
              <a:ext uri="{FF2B5EF4-FFF2-40B4-BE49-F238E27FC236}">
                <a16:creationId xmlns:a16="http://schemas.microsoft.com/office/drawing/2014/main" id="{75864D86-EB34-E02A-B27D-1B17B00B714A}"/>
              </a:ext>
            </a:extLst>
          </p:cNvPr>
          <p:cNvSpPr txBox="1"/>
          <p:nvPr/>
        </p:nvSpPr>
        <p:spPr>
          <a:xfrm>
            <a:off x="4576625" y="-1370181"/>
            <a:ext cx="3038749"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Introduction</a:t>
            </a:r>
          </a:p>
        </p:txBody>
      </p:sp>
    </p:spTree>
    <p:extLst>
      <p:ext uri="{BB962C8B-B14F-4D97-AF65-F5344CB8AC3E}">
        <p14:creationId xmlns:p14="http://schemas.microsoft.com/office/powerpoint/2010/main" val="2942087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3" name="Picture 12" descr="A black background with a black square">
            <a:extLst>
              <a:ext uri="{FF2B5EF4-FFF2-40B4-BE49-F238E27FC236}">
                <a16:creationId xmlns:a16="http://schemas.microsoft.com/office/drawing/2014/main" id="{20B9AF6B-E846-EB85-5A70-FFED43B3DC92}"/>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1562100" y="-5084724"/>
            <a:ext cx="20593050" cy="13333374"/>
          </a:xfrm>
          <a:prstGeom prst="rect">
            <a:avLst/>
          </a:prstGeom>
        </p:spPr>
      </p:pic>
      <p:grpSp>
        <p:nvGrpSpPr>
          <p:cNvPr id="9" name="Group 8">
            <a:extLst>
              <a:ext uri="{FF2B5EF4-FFF2-40B4-BE49-F238E27FC236}">
                <a16:creationId xmlns:a16="http://schemas.microsoft.com/office/drawing/2014/main" id="{B2F6C53E-3ABC-9A91-3D83-CF84C4DA9640}"/>
              </a:ext>
            </a:extLst>
          </p:cNvPr>
          <p:cNvGrpSpPr/>
          <p:nvPr/>
        </p:nvGrpSpPr>
        <p:grpSpPr>
          <a:xfrm>
            <a:off x="2927712" y="-7201635"/>
            <a:ext cx="6336575" cy="1830270"/>
            <a:chOff x="3842848" y="2812298"/>
            <a:chExt cx="6336575" cy="1830270"/>
          </a:xfrm>
        </p:grpSpPr>
        <p:sp>
          <p:nvSpPr>
            <p:cNvPr id="4" name="TextBox 3">
              <a:extLst>
                <a:ext uri="{FF2B5EF4-FFF2-40B4-BE49-F238E27FC236}">
                  <a16:creationId xmlns:a16="http://schemas.microsoft.com/office/drawing/2014/main" id="{AF8A91E4-00C9-6A40-11E9-FEF597B08A2A}"/>
                </a:ext>
              </a:extLst>
            </p:cNvPr>
            <p:cNvSpPr txBox="1"/>
            <p:nvPr/>
          </p:nvSpPr>
          <p:spPr>
            <a:xfrm>
              <a:off x="3842848" y="2901566"/>
              <a:ext cx="4225837" cy="1651734"/>
            </a:xfrm>
            <a:prstGeom prst="rect">
              <a:avLst/>
            </a:prstGeom>
            <a:noFill/>
          </p:spPr>
          <p:txBody>
            <a:bodyPr wrap="none" rtlCol="0">
              <a:spAutoFit/>
            </a:bodyPr>
            <a:lstStyle/>
            <a:p>
              <a:pPr algn="r">
                <a:spcAft>
                  <a:spcPts val="1600"/>
                </a:spcAft>
              </a:pPr>
              <a:r>
                <a:rPr lang="fa-IR" sz="4400" dirty="0">
                  <a:solidFill>
                    <a:srgbClr val="DC387E"/>
                  </a:solidFill>
                  <a:latin typeface="Yekan Bakh Heavy" panose="01000504000000020004" pitchFamily="2" charset="-78"/>
                  <a:ea typeface="Yekan Bakh Heavy" panose="01000504000000020004" pitchFamily="2" charset="-78"/>
                  <a:cs typeface="Yekan Bakh Heavy" panose="01000504000000020004" pitchFamily="2" charset="-78"/>
                </a:rPr>
                <a:t>بررسی</a:t>
              </a: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 بر زبان </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a:p>
              <a:pPr algn="r">
                <a:spcAft>
                  <a:spcPts val="1600"/>
                </a:spcAft>
              </a:pPr>
              <a:r>
                <a:rPr lang="fa-IR"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rPr>
                <a:t>برنامه‌نویسی کاتلین</a:t>
              </a:r>
              <a:endParaRPr lang="en-US" sz="4400" dirty="0">
                <a:solidFill>
                  <a:schemeClr val="bg1">
                    <a:lumMod val="95000"/>
                  </a:schemeClr>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pic>
          <p:nvPicPr>
            <p:cNvPr id="8" name="Picture 7" descr="A black and pink and purple background&#10;&#10;Description automatically generated">
              <a:extLst>
                <a:ext uri="{FF2B5EF4-FFF2-40B4-BE49-F238E27FC236}">
                  <a16:creationId xmlns:a16="http://schemas.microsoft.com/office/drawing/2014/main" id="{15A7AC89-5C50-41D6-21D3-08188D89B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153" y="2812298"/>
              <a:ext cx="1830270" cy="1830270"/>
            </a:xfrm>
            <a:prstGeom prst="rect">
              <a:avLst/>
            </a:prstGeom>
          </p:spPr>
        </p:pic>
      </p:grpSp>
      <p:pic>
        <p:nvPicPr>
          <p:cNvPr id="5" name="Picture 4" descr="A purple and white cartoon character">
            <a:extLst>
              <a:ext uri="{FF2B5EF4-FFF2-40B4-BE49-F238E27FC236}">
                <a16:creationId xmlns:a16="http://schemas.microsoft.com/office/drawing/2014/main" id="{5633A829-690F-8DCF-C8EB-3CA50EEAA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262" y="7962900"/>
            <a:ext cx="4225836" cy="4225836"/>
          </a:xfrm>
          <a:prstGeom prst="rect">
            <a:avLst/>
          </a:prstGeom>
        </p:spPr>
      </p:pic>
      <p:sp>
        <p:nvSpPr>
          <p:cNvPr id="6" name="TextBox 5">
            <a:extLst>
              <a:ext uri="{FF2B5EF4-FFF2-40B4-BE49-F238E27FC236}">
                <a16:creationId xmlns:a16="http://schemas.microsoft.com/office/drawing/2014/main" id="{441FA15C-FB81-1714-1812-109E8001948E}"/>
              </a:ext>
            </a:extLst>
          </p:cNvPr>
          <p:cNvSpPr txBox="1"/>
          <p:nvPr/>
        </p:nvSpPr>
        <p:spPr>
          <a:xfrm>
            <a:off x="13020948" y="1989009"/>
            <a:ext cx="4690544" cy="1774845"/>
          </a:xfrm>
          <a:prstGeom prst="rect">
            <a:avLst/>
          </a:prstGeom>
          <a:noFill/>
        </p:spPr>
        <p:txBody>
          <a:bodyPr wrap="square" rtlCol="0">
            <a:spAutoFit/>
          </a:bodyPr>
          <a:lstStyle/>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سلام دنیا!</a:t>
            </a:r>
          </a:p>
          <a:p>
            <a:pPr algn="r">
              <a:spcAft>
                <a:spcPts val="1600"/>
              </a:spcAft>
            </a:pPr>
            <a:r>
              <a:rPr lang="fa-IR" sz="24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به قیافم نگاه نکن که شاد و شنگولم.  من کاتلینم و جایگزینی برای جاوای بدبختم! ها ها!</a:t>
            </a:r>
            <a:endParaRPr lang="en-US" sz="24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grpSp>
        <p:nvGrpSpPr>
          <p:cNvPr id="11" name="Group 10">
            <a:extLst>
              <a:ext uri="{FF2B5EF4-FFF2-40B4-BE49-F238E27FC236}">
                <a16:creationId xmlns:a16="http://schemas.microsoft.com/office/drawing/2014/main" id="{A5101580-0DDD-1679-B251-ACA2397AAFE0}"/>
              </a:ext>
            </a:extLst>
          </p:cNvPr>
          <p:cNvGrpSpPr/>
          <p:nvPr/>
        </p:nvGrpSpPr>
        <p:grpSpPr>
          <a:xfrm>
            <a:off x="-266700" y="-8105775"/>
            <a:ext cx="12725400" cy="14973300"/>
            <a:chOff x="-266700" y="-314325"/>
            <a:chExt cx="12725400" cy="14973300"/>
          </a:xfrm>
        </p:grpSpPr>
        <p:sp>
          <p:nvSpPr>
            <p:cNvPr id="7" name="Rectangle 6">
              <a:extLst>
                <a:ext uri="{FF2B5EF4-FFF2-40B4-BE49-F238E27FC236}">
                  <a16:creationId xmlns:a16="http://schemas.microsoft.com/office/drawing/2014/main" id="{06C968A7-ABC3-CDB7-92E0-6E51EE12DE38}"/>
                </a:ext>
              </a:extLst>
            </p:cNvPr>
            <p:cNvSpPr/>
            <p:nvPr/>
          </p:nvSpPr>
          <p:spPr>
            <a:xfrm>
              <a:off x="-266700" y="-314325"/>
              <a:ext cx="12725400" cy="7486650"/>
            </a:xfrm>
            <a:prstGeom prst="rect">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C64CEB-7ECB-A04A-41FA-23C49152F931}"/>
                </a:ext>
              </a:extLst>
            </p:cNvPr>
            <p:cNvSpPr/>
            <p:nvPr/>
          </p:nvSpPr>
          <p:spPr>
            <a:xfrm>
              <a:off x="-266700" y="7172325"/>
              <a:ext cx="12725400" cy="7486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A082D4D-5B0F-7EE3-79B1-E53492D634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76625" y="2861020"/>
            <a:ext cx="5238750" cy="1135958"/>
          </a:xfrm>
          <a:prstGeom prst="rect">
            <a:avLst/>
          </a:prstGeom>
        </p:spPr>
      </p:pic>
      <p:sp>
        <p:nvSpPr>
          <p:cNvPr id="2" name="TextBox 1">
            <a:extLst>
              <a:ext uri="{FF2B5EF4-FFF2-40B4-BE49-F238E27FC236}">
                <a16:creationId xmlns:a16="http://schemas.microsoft.com/office/drawing/2014/main" id="{9F9D8C7A-6B51-E4D1-FA6E-D4BA8AC29A1D}"/>
              </a:ext>
            </a:extLst>
          </p:cNvPr>
          <p:cNvSpPr txBox="1"/>
          <p:nvPr/>
        </p:nvSpPr>
        <p:spPr>
          <a:xfrm>
            <a:off x="4576625" y="4615155"/>
            <a:ext cx="3038749" cy="646331"/>
          </a:xfrm>
          <a:prstGeom prst="rect">
            <a:avLst/>
          </a:prstGeom>
          <a:noFill/>
        </p:spPr>
        <p:txBody>
          <a:bodyPr wrap="square" rtlCol="0">
            <a:spAutoFit/>
          </a:bodyPr>
          <a:lstStyle/>
          <a:p>
            <a:pPr algn="ctr"/>
            <a:r>
              <a:rPr lang="fa-IR"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rPr>
              <a:t>معرفی و تاریخچه</a:t>
            </a:r>
            <a:endParaRPr lang="en-US" sz="3600" dirty="0">
              <a:solidFill>
                <a:srgbClr val="0E0E10"/>
              </a:solidFill>
              <a:latin typeface="Yekan Bakh Medium" panose="01000504000000020004" pitchFamily="2" charset="-78"/>
              <a:ea typeface="Yekan Bakh Medium" panose="01000504000000020004" pitchFamily="2" charset="-78"/>
              <a:cs typeface="Yekan Bakh Medium" panose="01000504000000020004" pitchFamily="2" charset="-78"/>
            </a:endParaRPr>
          </a:p>
        </p:txBody>
      </p:sp>
      <p:sp>
        <p:nvSpPr>
          <p:cNvPr id="3" name="TextBox 2">
            <a:extLst>
              <a:ext uri="{FF2B5EF4-FFF2-40B4-BE49-F238E27FC236}">
                <a16:creationId xmlns:a16="http://schemas.microsoft.com/office/drawing/2014/main" id="{7FCBCD6F-6752-162A-E5D5-8944B0BB8BA0}"/>
              </a:ext>
            </a:extLst>
          </p:cNvPr>
          <p:cNvSpPr txBox="1"/>
          <p:nvPr/>
        </p:nvSpPr>
        <p:spPr>
          <a:xfrm>
            <a:off x="4576625" y="1792119"/>
            <a:ext cx="3038749" cy="646331"/>
          </a:xfrm>
          <a:prstGeom prst="rect">
            <a:avLst/>
          </a:prstGeom>
          <a:noFill/>
        </p:spPr>
        <p:txBody>
          <a:bodyPr wrap="square" rtlCol="0">
            <a:spAutoFit/>
          </a:bodyPr>
          <a:lstStyle/>
          <a:p>
            <a:pPr algn="ctr"/>
            <a:r>
              <a:rPr lang="en-US" sz="3600" dirty="0">
                <a:solidFill>
                  <a:srgbClr val="963DF5"/>
                </a:solidFill>
                <a:latin typeface="Yekan Bakh Light" panose="01000504000000020004" pitchFamily="2" charset="-78"/>
                <a:ea typeface="Yekan Bakh Light" panose="01000504000000020004" pitchFamily="2" charset="-78"/>
                <a:cs typeface="Yekan Bakh Light" panose="01000504000000020004" pitchFamily="2" charset="-78"/>
              </a:rPr>
              <a:t>Introduction</a:t>
            </a:r>
          </a:p>
        </p:txBody>
      </p:sp>
      <p:sp>
        <p:nvSpPr>
          <p:cNvPr id="14" name="Rectangle: Rounded Corners 13">
            <a:extLst>
              <a:ext uri="{FF2B5EF4-FFF2-40B4-BE49-F238E27FC236}">
                <a16:creationId xmlns:a16="http://schemas.microsoft.com/office/drawing/2014/main" id="{50395B28-A3D5-0903-B4D1-B198EB800BCB}"/>
              </a:ext>
            </a:extLst>
          </p:cNvPr>
          <p:cNvSpPr/>
          <p:nvPr/>
        </p:nvSpPr>
        <p:spPr>
          <a:xfrm>
            <a:off x="5486399" y="5772094"/>
            <a:ext cx="1219200" cy="3911830"/>
          </a:xfrm>
          <a:prstGeom prst="roundRect">
            <a:avLst>
              <a:gd name="adj" fmla="val 50000"/>
            </a:avLst>
          </a:prstGeom>
          <a:noFill/>
          <a:ln w="127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C562074-2453-39E7-96BE-80BA0C6337E5}"/>
              </a:ext>
            </a:extLst>
          </p:cNvPr>
          <p:cNvCxnSpPr>
            <a:cxnSpLocks/>
          </p:cNvCxnSpPr>
          <p:nvPr/>
        </p:nvCxnSpPr>
        <p:spPr>
          <a:xfrm>
            <a:off x="6095999" y="6175886"/>
            <a:ext cx="0" cy="339214"/>
          </a:xfrm>
          <a:prstGeom prst="straightConnector1">
            <a:avLst/>
          </a:prstGeom>
          <a:ln w="38100">
            <a:solidFill>
              <a:schemeClr val="bg2">
                <a:lumMod val="9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5347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2">
            <a:extLst>
              <a:ext uri="{FF2B5EF4-FFF2-40B4-BE49-F238E27FC236}">
                <a16:creationId xmlns:a16="http://schemas.microsoft.com/office/drawing/2014/main" id="{C68F5674-1AC8-2E41-F321-4A7F6AFD359C}"/>
              </a:ext>
            </a:extLst>
          </p:cNvPr>
          <p:cNvSpPr/>
          <p:nvPr/>
        </p:nvSpPr>
        <p:spPr>
          <a:xfrm>
            <a:off x="2647950" y="1095375"/>
            <a:ext cx="10134600" cy="4667250"/>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purple cube with different shapes">
            <a:extLst>
              <a:ext uri="{FF2B5EF4-FFF2-40B4-BE49-F238E27FC236}">
                <a16:creationId xmlns:a16="http://schemas.microsoft.com/office/drawing/2014/main" id="{0329C1BB-8200-5302-24F0-32643FE42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83381">
            <a:off x="904875" y="1685925"/>
            <a:ext cx="3486150" cy="3486150"/>
          </a:xfrm>
          <a:prstGeom prst="rect">
            <a:avLst/>
          </a:prstGeom>
        </p:spPr>
      </p:pic>
      <p:grpSp>
        <p:nvGrpSpPr>
          <p:cNvPr id="18" name="Group 17">
            <a:extLst>
              <a:ext uri="{FF2B5EF4-FFF2-40B4-BE49-F238E27FC236}">
                <a16:creationId xmlns:a16="http://schemas.microsoft.com/office/drawing/2014/main" id="{70FDB8EC-A0F4-7118-CAAE-1FB134366E30}"/>
              </a:ext>
            </a:extLst>
          </p:cNvPr>
          <p:cNvGrpSpPr/>
          <p:nvPr/>
        </p:nvGrpSpPr>
        <p:grpSpPr>
          <a:xfrm>
            <a:off x="4743450" y="5507831"/>
            <a:ext cx="4800600" cy="509587"/>
            <a:chOff x="4743450" y="5507831"/>
            <a:chExt cx="4800600" cy="509587"/>
          </a:xfrm>
        </p:grpSpPr>
        <p:sp>
          <p:nvSpPr>
            <p:cNvPr id="15" name="Rectangle: Rounded Corners 14">
              <a:extLst>
                <a:ext uri="{FF2B5EF4-FFF2-40B4-BE49-F238E27FC236}">
                  <a16:creationId xmlns:a16="http://schemas.microsoft.com/office/drawing/2014/main" id="{49DCA8D0-E34C-BCE8-0C50-ABF3B4570163}"/>
                </a:ext>
              </a:extLst>
            </p:cNvPr>
            <p:cNvSpPr/>
            <p:nvPr/>
          </p:nvSpPr>
          <p:spPr>
            <a:xfrm>
              <a:off x="8058150" y="5507831"/>
              <a:ext cx="1485900" cy="509587"/>
            </a:xfrm>
            <a:prstGeom prst="roundRect">
              <a:avLst>
                <a:gd name="adj" fmla="val 50000"/>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solidFill>
                  <a:latin typeface="Yekan Bakh" panose="01000504000000020004" pitchFamily="2" charset="-78"/>
                  <a:ea typeface="Yekan Bakh" panose="01000504000000020004" pitchFamily="2" charset="-78"/>
                  <a:cs typeface="Yekan Bakh" panose="01000504000000020004" pitchFamily="2" charset="-78"/>
                </a:rPr>
                <a:t>چیستی</a:t>
              </a:r>
              <a:endParaRPr lang="en-US"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6" name="Rectangle: Rounded Corners 15">
              <a:extLst>
                <a:ext uri="{FF2B5EF4-FFF2-40B4-BE49-F238E27FC236}">
                  <a16:creationId xmlns:a16="http://schemas.microsoft.com/office/drawing/2014/main" id="{F0CA84FC-48E6-EC85-67D7-3AD99CFD01EB}"/>
                </a:ext>
              </a:extLst>
            </p:cNvPr>
            <p:cNvSpPr/>
            <p:nvPr/>
          </p:nvSpPr>
          <p:spPr>
            <a:xfrm>
              <a:off x="63436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انتشار</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7" name="Rectangle: Rounded Corners 16">
              <a:extLst>
                <a:ext uri="{FF2B5EF4-FFF2-40B4-BE49-F238E27FC236}">
                  <a16:creationId xmlns:a16="http://schemas.microsoft.com/office/drawing/2014/main" id="{F7D51C9B-E037-25FD-E3C6-944B21F59B4D}"/>
                </a:ext>
              </a:extLst>
            </p:cNvPr>
            <p:cNvSpPr/>
            <p:nvPr/>
          </p:nvSpPr>
          <p:spPr>
            <a:xfrm>
              <a:off x="47434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هدف و نام</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grpSp>
      <p:sp>
        <p:nvSpPr>
          <p:cNvPr id="19" name="TextBox 18">
            <a:extLst>
              <a:ext uri="{FF2B5EF4-FFF2-40B4-BE49-F238E27FC236}">
                <a16:creationId xmlns:a16="http://schemas.microsoft.com/office/drawing/2014/main" id="{CE41CE77-0FD8-13FC-354F-9492E480B7C0}"/>
              </a:ext>
            </a:extLst>
          </p:cNvPr>
          <p:cNvSpPr txBox="1"/>
          <p:nvPr/>
        </p:nvSpPr>
        <p:spPr>
          <a:xfrm>
            <a:off x="9186870" y="2038350"/>
            <a:ext cx="2100255" cy="523220"/>
          </a:xfrm>
          <a:prstGeom prst="rect">
            <a:avLst/>
          </a:prstGeom>
          <a:noFill/>
        </p:spPr>
        <p:txBody>
          <a:bodyPr wrap="none" rtlCol="0">
            <a:spAutoFit/>
          </a:bodyPr>
          <a:lstStyle/>
          <a:p>
            <a:r>
              <a:rPr lang="fa-IR"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rPr>
              <a:t>کاتلین چیست؟</a:t>
            </a:r>
            <a:endParaRPr lang="en-US"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21" name="TextBox 20">
            <a:extLst>
              <a:ext uri="{FF2B5EF4-FFF2-40B4-BE49-F238E27FC236}">
                <a16:creationId xmlns:a16="http://schemas.microsoft.com/office/drawing/2014/main" id="{833DAD8F-6DEC-6BB1-B3B7-41289FC91D57}"/>
              </a:ext>
            </a:extLst>
          </p:cNvPr>
          <p:cNvSpPr txBox="1"/>
          <p:nvPr/>
        </p:nvSpPr>
        <p:spPr>
          <a:xfrm>
            <a:off x="5067300" y="2632189"/>
            <a:ext cx="6219825" cy="1938992"/>
          </a:xfrm>
          <a:prstGeom prst="rect">
            <a:avLst/>
          </a:prstGeom>
          <a:noFill/>
        </p:spPr>
        <p:txBody>
          <a:bodyPr wrap="square" rtlCol="0">
            <a:spAutoFit/>
          </a:bodyPr>
          <a:lstStyle/>
          <a:p>
            <a:pPr algn="r" rtl="1">
              <a:lnSpc>
                <a:spcPct val="150000"/>
              </a:lnSpc>
            </a:pP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کاتلین یک زبان برنامه‌نویسی سطح‌ بالا، همه‌منظوره (</a:t>
            </a:r>
            <a:r>
              <a:rPr lang="en-US"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GPL) </a:t>
            </a: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است که بر روی ماشین مجازی جاوا (</a:t>
            </a:r>
            <a:r>
              <a:rPr lang="en-US"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JVM) </a:t>
            </a: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اجرا می‌شود. همچنین علاوه بر </a:t>
            </a:r>
            <a:r>
              <a:rPr lang="en-US"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JVM </a:t>
            </a: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می‌تواند به زبان جاوا اسکریپت یا کد ماشین کامپایل شود.</a:t>
            </a:r>
            <a:br>
              <a:rPr lang="fa-IR"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br>
            <a:endParaRPr lang="en-US" sz="20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1759358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2">
            <a:extLst>
              <a:ext uri="{FF2B5EF4-FFF2-40B4-BE49-F238E27FC236}">
                <a16:creationId xmlns:a16="http://schemas.microsoft.com/office/drawing/2014/main" id="{C68F5674-1AC8-2E41-F321-4A7F6AFD359C}"/>
              </a:ext>
            </a:extLst>
          </p:cNvPr>
          <p:cNvSpPr/>
          <p:nvPr/>
        </p:nvSpPr>
        <p:spPr>
          <a:xfrm>
            <a:off x="2647950" y="1095375"/>
            <a:ext cx="10134600" cy="4667250"/>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purple cube with different shapes">
            <a:extLst>
              <a:ext uri="{FF2B5EF4-FFF2-40B4-BE49-F238E27FC236}">
                <a16:creationId xmlns:a16="http://schemas.microsoft.com/office/drawing/2014/main" id="{0329C1BB-8200-5302-24F0-32643FE42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1685925"/>
            <a:ext cx="3486150" cy="3486150"/>
          </a:xfrm>
          <a:prstGeom prst="rect">
            <a:avLst/>
          </a:prstGeom>
        </p:spPr>
      </p:pic>
      <p:grpSp>
        <p:nvGrpSpPr>
          <p:cNvPr id="18" name="Group 17">
            <a:extLst>
              <a:ext uri="{FF2B5EF4-FFF2-40B4-BE49-F238E27FC236}">
                <a16:creationId xmlns:a16="http://schemas.microsoft.com/office/drawing/2014/main" id="{70FDB8EC-A0F4-7118-CAAE-1FB134366E30}"/>
              </a:ext>
            </a:extLst>
          </p:cNvPr>
          <p:cNvGrpSpPr/>
          <p:nvPr/>
        </p:nvGrpSpPr>
        <p:grpSpPr>
          <a:xfrm>
            <a:off x="4743450" y="5507831"/>
            <a:ext cx="4800600" cy="509587"/>
            <a:chOff x="4743450" y="5507831"/>
            <a:chExt cx="4800600" cy="509587"/>
          </a:xfrm>
        </p:grpSpPr>
        <p:sp>
          <p:nvSpPr>
            <p:cNvPr id="15" name="Rectangle: Rounded Corners 14">
              <a:extLst>
                <a:ext uri="{FF2B5EF4-FFF2-40B4-BE49-F238E27FC236}">
                  <a16:creationId xmlns:a16="http://schemas.microsoft.com/office/drawing/2014/main" id="{49DCA8D0-E34C-BCE8-0C50-ABF3B4570163}"/>
                </a:ext>
              </a:extLst>
            </p:cNvPr>
            <p:cNvSpPr/>
            <p:nvPr/>
          </p:nvSpPr>
          <p:spPr>
            <a:xfrm>
              <a:off x="80581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چیستی</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6" name="Rectangle: Rounded Corners 15">
              <a:extLst>
                <a:ext uri="{FF2B5EF4-FFF2-40B4-BE49-F238E27FC236}">
                  <a16:creationId xmlns:a16="http://schemas.microsoft.com/office/drawing/2014/main" id="{F0CA84FC-48E6-EC85-67D7-3AD99CFD01EB}"/>
                </a:ext>
              </a:extLst>
            </p:cNvPr>
            <p:cNvSpPr/>
            <p:nvPr/>
          </p:nvSpPr>
          <p:spPr>
            <a:xfrm>
              <a:off x="6343650" y="5507831"/>
              <a:ext cx="1485900" cy="509587"/>
            </a:xfrm>
            <a:prstGeom prst="roundRect">
              <a:avLst>
                <a:gd name="adj" fmla="val 50000"/>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solidFill>
                  <a:latin typeface="Yekan Bakh" panose="01000504000000020004" pitchFamily="2" charset="-78"/>
                  <a:ea typeface="Yekan Bakh" panose="01000504000000020004" pitchFamily="2" charset="-78"/>
                  <a:cs typeface="Yekan Bakh" panose="01000504000000020004" pitchFamily="2" charset="-78"/>
                </a:rPr>
                <a:t>انتشار</a:t>
              </a:r>
              <a:endParaRPr lang="en-US"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7" name="Rectangle: Rounded Corners 16">
              <a:extLst>
                <a:ext uri="{FF2B5EF4-FFF2-40B4-BE49-F238E27FC236}">
                  <a16:creationId xmlns:a16="http://schemas.microsoft.com/office/drawing/2014/main" id="{F7D51C9B-E037-25FD-E3C6-944B21F59B4D}"/>
                </a:ext>
              </a:extLst>
            </p:cNvPr>
            <p:cNvSpPr/>
            <p:nvPr/>
          </p:nvSpPr>
          <p:spPr>
            <a:xfrm>
              <a:off x="47434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هدف و نام</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grpSp>
      <p:sp>
        <p:nvSpPr>
          <p:cNvPr id="19" name="TextBox 18">
            <a:extLst>
              <a:ext uri="{FF2B5EF4-FFF2-40B4-BE49-F238E27FC236}">
                <a16:creationId xmlns:a16="http://schemas.microsoft.com/office/drawing/2014/main" id="{CE41CE77-0FD8-13FC-354F-9492E480B7C0}"/>
              </a:ext>
            </a:extLst>
          </p:cNvPr>
          <p:cNvSpPr txBox="1"/>
          <p:nvPr/>
        </p:nvSpPr>
        <p:spPr>
          <a:xfrm>
            <a:off x="10308972" y="2038350"/>
            <a:ext cx="978153" cy="523220"/>
          </a:xfrm>
          <a:prstGeom prst="rect">
            <a:avLst/>
          </a:prstGeom>
          <a:noFill/>
        </p:spPr>
        <p:txBody>
          <a:bodyPr wrap="none" rtlCol="0">
            <a:spAutoFit/>
          </a:bodyPr>
          <a:lstStyle/>
          <a:p>
            <a:pPr algn="r"/>
            <a:r>
              <a:rPr lang="fa-IR"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rPr>
              <a:t>انتشار</a:t>
            </a:r>
            <a:endParaRPr lang="en-US"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20" name="TextBox 19">
            <a:extLst>
              <a:ext uri="{FF2B5EF4-FFF2-40B4-BE49-F238E27FC236}">
                <a16:creationId xmlns:a16="http://schemas.microsoft.com/office/drawing/2014/main" id="{ECAF2F53-2124-BF59-A194-C7B33B0CB6C7}"/>
              </a:ext>
            </a:extLst>
          </p:cNvPr>
          <p:cNvSpPr txBox="1"/>
          <p:nvPr/>
        </p:nvSpPr>
        <p:spPr>
          <a:xfrm>
            <a:off x="5067300" y="2632189"/>
            <a:ext cx="6219825" cy="1938992"/>
          </a:xfrm>
          <a:prstGeom prst="rect">
            <a:avLst/>
          </a:prstGeom>
          <a:noFill/>
        </p:spPr>
        <p:txBody>
          <a:bodyPr wrap="square" rtlCol="0">
            <a:spAutoFit/>
          </a:bodyPr>
          <a:lstStyle/>
          <a:p>
            <a:pPr algn="r" rtl="1">
              <a:lnSpc>
                <a:spcPct val="150000"/>
              </a:lnSpc>
            </a:pP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کاتلین نخستین بار در ۲۲ جولای سال 2011 توسط شرکت جت برینز تحت لایسنس </a:t>
            </a:r>
            <a:r>
              <a:rPr lang="en-US"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Apache 2.0 </a:t>
            </a: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منتشر شد. در نتیجه می‌توان گفت این زبان یک زبان کاملا اپن سورس است و سایر توسعه‌دهندگان نیز می‌توانند در توسعه و ارتقا این زبان نقش ایفا نمایند.</a:t>
            </a:r>
            <a:endParaRPr lang="en-US" sz="2000"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spTree>
    <p:extLst>
      <p:ext uri="{BB962C8B-B14F-4D97-AF65-F5344CB8AC3E}">
        <p14:creationId xmlns:p14="http://schemas.microsoft.com/office/powerpoint/2010/main" val="1359317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Rounded Corners 12">
            <a:extLst>
              <a:ext uri="{FF2B5EF4-FFF2-40B4-BE49-F238E27FC236}">
                <a16:creationId xmlns:a16="http://schemas.microsoft.com/office/drawing/2014/main" id="{C68F5674-1AC8-2E41-F321-4A7F6AFD359C}"/>
              </a:ext>
            </a:extLst>
          </p:cNvPr>
          <p:cNvSpPr/>
          <p:nvPr/>
        </p:nvSpPr>
        <p:spPr>
          <a:xfrm>
            <a:off x="2647950" y="1095375"/>
            <a:ext cx="10134600" cy="4667250"/>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purple cube with different shapes">
            <a:extLst>
              <a:ext uri="{FF2B5EF4-FFF2-40B4-BE49-F238E27FC236}">
                <a16:creationId xmlns:a16="http://schemas.microsoft.com/office/drawing/2014/main" id="{0329C1BB-8200-5302-24F0-32643FE42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6750">
            <a:off x="904875" y="1685925"/>
            <a:ext cx="3486150" cy="3486150"/>
          </a:xfrm>
          <a:prstGeom prst="rect">
            <a:avLst/>
          </a:prstGeom>
        </p:spPr>
      </p:pic>
      <p:grpSp>
        <p:nvGrpSpPr>
          <p:cNvPr id="18" name="Group 17">
            <a:extLst>
              <a:ext uri="{FF2B5EF4-FFF2-40B4-BE49-F238E27FC236}">
                <a16:creationId xmlns:a16="http://schemas.microsoft.com/office/drawing/2014/main" id="{70FDB8EC-A0F4-7118-CAAE-1FB134366E30}"/>
              </a:ext>
            </a:extLst>
          </p:cNvPr>
          <p:cNvGrpSpPr/>
          <p:nvPr/>
        </p:nvGrpSpPr>
        <p:grpSpPr>
          <a:xfrm>
            <a:off x="4743450" y="5507831"/>
            <a:ext cx="4800600" cy="509587"/>
            <a:chOff x="4743450" y="5507831"/>
            <a:chExt cx="4800600" cy="509587"/>
          </a:xfrm>
        </p:grpSpPr>
        <p:sp>
          <p:nvSpPr>
            <p:cNvPr id="15" name="Rectangle: Rounded Corners 14">
              <a:extLst>
                <a:ext uri="{FF2B5EF4-FFF2-40B4-BE49-F238E27FC236}">
                  <a16:creationId xmlns:a16="http://schemas.microsoft.com/office/drawing/2014/main" id="{49DCA8D0-E34C-BCE8-0C50-ABF3B4570163}"/>
                </a:ext>
              </a:extLst>
            </p:cNvPr>
            <p:cNvSpPr/>
            <p:nvPr/>
          </p:nvSpPr>
          <p:spPr>
            <a:xfrm>
              <a:off x="80581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چیستی</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6" name="Rectangle: Rounded Corners 15">
              <a:extLst>
                <a:ext uri="{FF2B5EF4-FFF2-40B4-BE49-F238E27FC236}">
                  <a16:creationId xmlns:a16="http://schemas.microsoft.com/office/drawing/2014/main" id="{F0CA84FC-48E6-EC85-67D7-3AD99CFD01EB}"/>
                </a:ext>
              </a:extLst>
            </p:cNvPr>
            <p:cNvSpPr/>
            <p:nvPr/>
          </p:nvSpPr>
          <p:spPr>
            <a:xfrm>
              <a:off x="6343650" y="5507831"/>
              <a:ext cx="1485900" cy="509587"/>
            </a:xfrm>
            <a:prstGeom prst="roundRect">
              <a:avLst>
                <a:gd name="adj" fmla="val 50000"/>
              </a:avLst>
            </a:prstGeom>
            <a:solidFill>
              <a:srgbClr val="1919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rPr>
                <a:t>انتشار</a:t>
              </a:r>
              <a:endParaRPr lang="en-US" dirty="0">
                <a:solidFill>
                  <a:schemeClr val="bg1">
                    <a:lumMod val="75000"/>
                  </a:schemeClr>
                </a:solidFill>
                <a:latin typeface="Yekan Bakh" panose="01000504000000020004" pitchFamily="2" charset="-78"/>
                <a:ea typeface="Yekan Bakh" panose="01000504000000020004" pitchFamily="2" charset="-78"/>
                <a:cs typeface="Yekan Bakh" panose="01000504000000020004" pitchFamily="2" charset="-78"/>
              </a:endParaRPr>
            </a:p>
          </p:txBody>
        </p:sp>
        <p:sp>
          <p:nvSpPr>
            <p:cNvPr id="17" name="Rectangle: Rounded Corners 16">
              <a:extLst>
                <a:ext uri="{FF2B5EF4-FFF2-40B4-BE49-F238E27FC236}">
                  <a16:creationId xmlns:a16="http://schemas.microsoft.com/office/drawing/2014/main" id="{F7D51C9B-E037-25FD-E3C6-944B21F59B4D}"/>
                </a:ext>
              </a:extLst>
            </p:cNvPr>
            <p:cNvSpPr/>
            <p:nvPr/>
          </p:nvSpPr>
          <p:spPr>
            <a:xfrm>
              <a:off x="4743450" y="5507831"/>
              <a:ext cx="1485900" cy="509587"/>
            </a:xfrm>
            <a:prstGeom prst="roundRect">
              <a:avLst>
                <a:gd name="adj" fmla="val 50000"/>
              </a:avLst>
            </a:prstGeom>
            <a:solidFill>
              <a:srgbClr val="963D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solidFill>
                    <a:schemeClr val="bg1"/>
                  </a:solidFill>
                  <a:latin typeface="Yekan Bakh" panose="01000504000000020004" pitchFamily="2" charset="-78"/>
                  <a:ea typeface="Yekan Bakh" panose="01000504000000020004" pitchFamily="2" charset="-78"/>
                  <a:cs typeface="Yekan Bakh" panose="01000504000000020004" pitchFamily="2" charset="-78"/>
                </a:rPr>
                <a:t>هدف و نام</a:t>
              </a:r>
              <a:endParaRPr lang="en-US" dirty="0">
                <a:solidFill>
                  <a:schemeClr val="bg1"/>
                </a:solidFill>
                <a:latin typeface="Yekan Bakh" panose="01000504000000020004" pitchFamily="2" charset="-78"/>
                <a:ea typeface="Yekan Bakh" panose="01000504000000020004" pitchFamily="2" charset="-78"/>
                <a:cs typeface="Yekan Bakh" panose="01000504000000020004" pitchFamily="2" charset="-78"/>
              </a:endParaRPr>
            </a:p>
          </p:txBody>
        </p:sp>
      </p:grpSp>
      <p:sp>
        <p:nvSpPr>
          <p:cNvPr id="19" name="TextBox 18">
            <a:extLst>
              <a:ext uri="{FF2B5EF4-FFF2-40B4-BE49-F238E27FC236}">
                <a16:creationId xmlns:a16="http://schemas.microsoft.com/office/drawing/2014/main" id="{CE41CE77-0FD8-13FC-354F-9492E480B7C0}"/>
              </a:ext>
            </a:extLst>
          </p:cNvPr>
          <p:cNvSpPr txBox="1"/>
          <p:nvPr/>
        </p:nvSpPr>
        <p:spPr>
          <a:xfrm>
            <a:off x="8789325" y="2038350"/>
            <a:ext cx="2497800" cy="523220"/>
          </a:xfrm>
          <a:prstGeom prst="rect">
            <a:avLst/>
          </a:prstGeom>
          <a:noFill/>
        </p:spPr>
        <p:txBody>
          <a:bodyPr wrap="none" rtlCol="0">
            <a:spAutoFit/>
          </a:bodyPr>
          <a:lstStyle/>
          <a:p>
            <a:pPr algn="r"/>
            <a:r>
              <a:rPr lang="fa-IR"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rPr>
              <a:t>هدف و بررسی نام</a:t>
            </a:r>
            <a:endParaRPr lang="en-US"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20" name="TextBox 19">
            <a:extLst>
              <a:ext uri="{FF2B5EF4-FFF2-40B4-BE49-F238E27FC236}">
                <a16:creationId xmlns:a16="http://schemas.microsoft.com/office/drawing/2014/main" id="{ECAF2F53-2124-BF59-A194-C7B33B0CB6C7}"/>
              </a:ext>
            </a:extLst>
          </p:cNvPr>
          <p:cNvSpPr txBox="1"/>
          <p:nvPr/>
        </p:nvSpPr>
        <p:spPr>
          <a:xfrm>
            <a:off x="5067300" y="2632189"/>
            <a:ext cx="6219825" cy="1477328"/>
          </a:xfrm>
          <a:prstGeom prst="rect">
            <a:avLst/>
          </a:prstGeom>
          <a:noFill/>
        </p:spPr>
        <p:txBody>
          <a:bodyPr wrap="square" rtlCol="0">
            <a:spAutoFit/>
          </a:bodyPr>
          <a:lstStyle/>
          <a:p>
            <a:pPr algn="r" rtl="1">
              <a:lnSpc>
                <a:spcPct val="150000"/>
              </a:lnSpc>
            </a:pP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این زبان در ابتدا با هدف برتری و رفع نواقص </a:t>
            </a:r>
            <a:r>
              <a:rPr lang="en-US"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Java </a:t>
            </a:r>
            <a:r>
              <a:rPr lang="fa-IR" sz="2000" b="0" i="0" u="none" strike="noStrike" dirty="0">
                <a:solidFill>
                  <a:schemeClr val="bg1"/>
                </a:solidFill>
                <a:effectLst/>
                <a:latin typeface="Yekan Bakh" panose="01000504000000020004" pitchFamily="2" charset="-78"/>
                <a:ea typeface="Yekan Bakh" panose="01000504000000020004" pitchFamily="2" charset="-78"/>
                <a:cs typeface="Yekan Bakh" panose="01000504000000020004" pitchFamily="2" charset="-78"/>
              </a:rPr>
              <a:t>منتشر شد. نام این زبان از جزیره‌ای روسی در خلیج فنلاند در نزدیکی سن‌پترزبورگ گرفته شده است. </a:t>
            </a:r>
          </a:p>
        </p:txBody>
      </p:sp>
    </p:spTree>
    <p:extLst>
      <p:ext uri="{BB962C8B-B14F-4D97-AF65-F5344CB8AC3E}">
        <p14:creationId xmlns:p14="http://schemas.microsoft.com/office/powerpoint/2010/main" val="1467263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757C485B-9CB0-CAF9-DDAD-0625D9CC92B2}"/>
              </a:ext>
            </a:extLst>
          </p:cNvPr>
          <p:cNvGrpSpPr/>
          <p:nvPr/>
        </p:nvGrpSpPr>
        <p:grpSpPr>
          <a:xfrm>
            <a:off x="4517683" y="2782669"/>
            <a:ext cx="3156633" cy="1292661"/>
            <a:chOff x="4517683" y="2488109"/>
            <a:chExt cx="3156633" cy="1292661"/>
          </a:xfrm>
        </p:grpSpPr>
        <p:sp>
          <p:nvSpPr>
            <p:cNvPr id="8" name="TextBox 7">
              <a:extLst>
                <a:ext uri="{FF2B5EF4-FFF2-40B4-BE49-F238E27FC236}">
                  <a16:creationId xmlns:a16="http://schemas.microsoft.com/office/drawing/2014/main" id="{AB2170BE-F1A3-064A-2F10-B2E67CFA41DE}"/>
                </a:ext>
              </a:extLst>
            </p:cNvPr>
            <p:cNvSpPr txBox="1"/>
            <p:nvPr/>
          </p:nvSpPr>
          <p:spPr>
            <a:xfrm>
              <a:off x="4517683" y="2488109"/>
              <a:ext cx="3156633" cy="769441"/>
            </a:xfrm>
            <a:prstGeom prst="rect">
              <a:avLst/>
            </a:prstGeom>
            <a:noFill/>
          </p:spPr>
          <p:txBody>
            <a:bodyPr wrap="none" rtlCol="0">
              <a:spAutoFit/>
            </a:bodyPr>
            <a:lstStyle/>
            <a:p>
              <a:r>
                <a:rPr lang="fa-IR" sz="44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rPr>
                <a:t>آیا می‌دانید...؟</a:t>
              </a:r>
              <a:endParaRPr lang="en-US" sz="44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9" name="TextBox 8">
              <a:extLst>
                <a:ext uri="{FF2B5EF4-FFF2-40B4-BE49-F238E27FC236}">
                  <a16:creationId xmlns:a16="http://schemas.microsoft.com/office/drawing/2014/main" id="{20D92BF3-649F-21B1-512F-18C37856CF44}"/>
                </a:ext>
              </a:extLst>
            </p:cNvPr>
            <p:cNvSpPr txBox="1"/>
            <p:nvPr/>
          </p:nvSpPr>
          <p:spPr>
            <a:xfrm>
              <a:off x="4581289" y="3257550"/>
              <a:ext cx="3029419" cy="523220"/>
            </a:xfrm>
            <a:prstGeom prst="rect">
              <a:avLst/>
            </a:prstGeom>
            <a:noFill/>
          </p:spPr>
          <p:txBody>
            <a:bodyPr wrap="none" rtlCol="0">
              <a:spAutoFit/>
            </a:bodyPr>
            <a:lstStyle/>
            <a:p>
              <a:r>
                <a:rPr lang="en-US" sz="2800" dirty="0">
                  <a:solidFill>
                    <a:schemeClr val="bg1"/>
                  </a:solidFill>
                  <a:ea typeface="Yekan Bakh Heavy" panose="01000504000000020004" pitchFamily="2" charset="-78"/>
                  <a:cs typeface="Yekan Bakh Heavy" panose="01000504000000020004" pitchFamily="2" charset="-78"/>
                </a:rPr>
                <a:t>Do you know that?</a:t>
              </a:r>
            </a:p>
          </p:txBody>
        </p:sp>
      </p:grpSp>
      <p:pic>
        <p:nvPicPr>
          <p:cNvPr id="21" name="Picture 20" descr="A cartoon character with arms and legs&#10;&#10;Description automatically generated">
            <a:extLst>
              <a:ext uri="{FF2B5EF4-FFF2-40B4-BE49-F238E27FC236}">
                <a16:creationId xmlns:a16="http://schemas.microsoft.com/office/drawing/2014/main" id="{6A00D614-3CBD-390A-1711-4F3408A0E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798" y="11844695"/>
            <a:ext cx="3962400" cy="3962400"/>
          </a:xfrm>
          <a:prstGeom prst="rect">
            <a:avLst/>
          </a:prstGeom>
        </p:spPr>
      </p:pic>
      <p:sp>
        <p:nvSpPr>
          <p:cNvPr id="22" name="Rectangle: Rounded Corners 21">
            <a:extLst>
              <a:ext uri="{FF2B5EF4-FFF2-40B4-BE49-F238E27FC236}">
                <a16:creationId xmlns:a16="http://schemas.microsoft.com/office/drawing/2014/main" id="{04D56017-9EA2-7353-002A-1123A8855939}"/>
              </a:ext>
            </a:extLst>
          </p:cNvPr>
          <p:cNvSpPr/>
          <p:nvPr/>
        </p:nvSpPr>
        <p:spPr>
          <a:xfrm rot="5400000">
            <a:off x="1028699" y="9704606"/>
            <a:ext cx="10134600" cy="4667250"/>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3F2AF5C4-E1E8-E90E-7711-D415BC71C7A8}"/>
              </a:ext>
            </a:extLst>
          </p:cNvPr>
          <p:cNvSpPr txBox="1"/>
          <p:nvPr/>
        </p:nvSpPr>
        <p:spPr>
          <a:xfrm>
            <a:off x="4076700" y="8343899"/>
            <a:ext cx="4095750" cy="2400657"/>
          </a:xfrm>
          <a:prstGeom prst="rect">
            <a:avLst/>
          </a:prstGeom>
          <a:noFill/>
        </p:spPr>
        <p:txBody>
          <a:bodyPr wrap="square" rtlCol="0">
            <a:spAutoFit/>
          </a:bodyPr>
          <a:lstStyle/>
          <a:p>
            <a:pPr algn="ctr" rtl="1">
              <a:lnSpc>
                <a:spcPct val="150000"/>
              </a:lnSpc>
            </a:pPr>
            <a:r>
              <a:rPr lang="fa-IR"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‫اسم زبان </a:t>
            </a:r>
            <a:r>
              <a:rPr lang="en-US"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 Java </a:t>
            </a:r>
            <a:r>
              <a:rPr lang="fa-IR"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از اسم یک نوع قهوه با این نام متعلق به جزیره جاوه در اندونزی الهام گرفته شده است؟ هرچند در بسیاری از منابع به اشتباه گفته می‌شود نام این زبان از نام خود جزیره گرفته شده است.‬</a:t>
            </a:r>
          </a:p>
        </p:txBody>
      </p:sp>
    </p:spTree>
    <p:extLst>
      <p:ext uri="{BB962C8B-B14F-4D97-AF65-F5344CB8AC3E}">
        <p14:creationId xmlns:p14="http://schemas.microsoft.com/office/powerpoint/2010/main" val="2645401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0E10"/>
        </a:solidFill>
        <a:effectLst/>
      </p:bgPr>
    </p:bg>
    <p:spTree>
      <p:nvGrpSpPr>
        <p:cNvPr id="1" name=""/>
        <p:cNvGrpSpPr/>
        <p:nvPr/>
      </p:nvGrpSpPr>
      <p:grpSpPr>
        <a:xfrm>
          <a:off x="0" y="0"/>
          <a:ext cx="0" cy="0"/>
          <a:chOff x="0" y="0"/>
          <a:chExt cx="0" cy="0"/>
        </a:xfrm>
      </p:grpSpPr>
      <p:pic>
        <p:nvPicPr>
          <p:cNvPr id="10" name="Picture 9" descr="A purple and black background&#10;&#10;Description automatically generated">
            <a:extLst>
              <a:ext uri="{FF2B5EF4-FFF2-40B4-BE49-F238E27FC236}">
                <a16:creationId xmlns:a16="http://schemas.microsoft.com/office/drawing/2014/main" id="{A7BB72FD-22CB-710C-2C4D-2210D5608F4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AB2170BE-F1A3-064A-2F10-B2E67CFA41DE}"/>
              </a:ext>
            </a:extLst>
          </p:cNvPr>
          <p:cNvSpPr txBox="1"/>
          <p:nvPr/>
        </p:nvSpPr>
        <p:spPr>
          <a:xfrm>
            <a:off x="5056291" y="896719"/>
            <a:ext cx="2079415" cy="523220"/>
          </a:xfrm>
          <a:prstGeom prst="rect">
            <a:avLst/>
          </a:prstGeom>
          <a:noFill/>
        </p:spPr>
        <p:txBody>
          <a:bodyPr wrap="none" rtlCol="0">
            <a:spAutoFit/>
          </a:bodyPr>
          <a:lstStyle/>
          <a:p>
            <a:r>
              <a:rPr lang="fa-IR"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rPr>
              <a:t>آیا می‌دانید...؟</a:t>
            </a:r>
            <a:endParaRPr lang="en-US" sz="2800" dirty="0">
              <a:solidFill>
                <a:schemeClr val="bg1"/>
              </a:solidFill>
              <a:latin typeface="Yekan Bakh Heavy" panose="01000504000000020004" pitchFamily="2" charset="-78"/>
              <a:ea typeface="Yekan Bakh Heavy" panose="01000504000000020004" pitchFamily="2" charset="-78"/>
              <a:cs typeface="Yekan Bakh Heavy" panose="01000504000000020004" pitchFamily="2" charset="-78"/>
            </a:endParaRPr>
          </a:p>
        </p:txBody>
      </p:sp>
      <p:sp>
        <p:nvSpPr>
          <p:cNvPr id="2" name="Rectangle: Rounded Corners 1">
            <a:extLst>
              <a:ext uri="{FF2B5EF4-FFF2-40B4-BE49-F238E27FC236}">
                <a16:creationId xmlns:a16="http://schemas.microsoft.com/office/drawing/2014/main" id="{A0D0D31C-8DE4-D2E9-2CFB-D693D13F7EB0}"/>
              </a:ext>
            </a:extLst>
          </p:cNvPr>
          <p:cNvSpPr/>
          <p:nvPr/>
        </p:nvSpPr>
        <p:spPr>
          <a:xfrm rot="5400000">
            <a:off x="1028699" y="3132356"/>
            <a:ext cx="10134600" cy="4667250"/>
          </a:xfrm>
          <a:prstGeom prst="roundRect">
            <a:avLst>
              <a:gd name="adj" fmla="val 10953"/>
            </a:avLst>
          </a:prstGeom>
          <a:noFill/>
          <a:ln>
            <a:gradFill flip="none" rotWithShape="1">
              <a:gsLst>
                <a:gs pos="0">
                  <a:schemeClr val="accent1">
                    <a:lumMod val="5000"/>
                    <a:lumOff val="95000"/>
                  </a:schemeClr>
                </a:gs>
                <a:gs pos="100000">
                  <a:schemeClr val="bg1">
                    <a:alpha val="0"/>
                  </a:schemeClr>
                </a:gs>
              </a:gsLst>
              <a:lin ang="0" scaled="0"/>
              <a:tileRect/>
            </a:gradFill>
            <a:prstDash val="lgDash"/>
            <a:extLst>
              <a:ext uri="{C807C97D-BFC1-408E-A445-0C87EB9F89A2}">
                <ask:lineSketchStyleProps xmlns:ask="http://schemas.microsoft.com/office/drawing/2018/sketchyshapes" sd="1558188628">
                  <a:custGeom>
                    <a:avLst/>
                    <a:gdLst>
                      <a:gd name="connsiteX0" fmla="*/ 0 w 10134600"/>
                      <a:gd name="connsiteY0" fmla="*/ 511204 h 4667250"/>
                      <a:gd name="connsiteX1" fmla="*/ 511204 w 10134600"/>
                      <a:gd name="connsiteY1" fmla="*/ 0 h 4667250"/>
                      <a:gd name="connsiteX2" fmla="*/ 9623396 w 10134600"/>
                      <a:gd name="connsiteY2" fmla="*/ 0 h 4667250"/>
                      <a:gd name="connsiteX3" fmla="*/ 10134600 w 10134600"/>
                      <a:gd name="connsiteY3" fmla="*/ 511204 h 4667250"/>
                      <a:gd name="connsiteX4" fmla="*/ 10134600 w 10134600"/>
                      <a:gd name="connsiteY4" fmla="*/ 4156046 h 4667250"/>
                      <a:gd name="connsiteX5" fmla="*/ 9623396 w 10134600"/>
                      <a:gd name="connsiteY5" fmla="*/ 4667250 h 4667250"/>
                      <a:gd name="connsiteX6" fmla="*/ 511204 w 10134600"/>
                      <a:gd name="connsiteY6" fmla="*/ 4667250 h 4667250"/>
                      <a:gd name="connsiteX7" fmla="*/ 0 w 10134600"/>
                      <a:gd name="connsiteY7" fmla="*/ 4156046 h 4667250"/>
                      <a:gd name="connsiteX8" fmla="*/ 0 w 10134600"/>
                      <a:gd name="connsiteY8" fmla="*/ 511204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600" h="4667250" extrusionOk="0">
                        <a:moveTo>
                          <a:pt x="0" y="511204"/>
                        </a:moveTo>
                        <a:cubicBezTo>
                          <a:pt x="13534" y="277891"/>
                          <a:pt x="253738" y="13964"/>
                          <a:pt x="511204" y="0"/>
                        </a:cubicBezTo>
                        <a:cubicBezTo>
                          <a:pt x="3776414" y="-20674"/>
                          <a:pt x="7087635" y="-156937"/>
                          <a:pt x="9623396" y="0"/>
                        </a:cubicBezTo>
                        <a:cubicBezTo>
                          <a:pt x="9913765" y="16160"/>
                          <a:pt x="10140451" y="250610"/>
                          <a:pt x="10134600" y="511204"/>
                        </a:cubicBezTo>
                        <a:cubicBezTo>
                          <a:pt x="10107512" y="1830647"/>
                          <a:pt x="10008811" y="2810362"/>
                          <a:pt x="10134600" y="4156046"/>
                        </a:cubicBezTo>
                        <a:cubicBezTo>
                          <a:pt x="10115180" y="4400826"/>
                          <a:pt x="9927079" y="4642322"/>
                          <a:pt x="9623396" y="4667250"/>
                        </a:cubicBezTo>
                        <a:cubicBezTo>
                          <a:pt x="6654668" y="4649300"/>
                          <a:pt x="2108727" y="4697721"/>
                          <a:pt x="511204" y="4667250"/>
                        </a:cubicBezTo>
                        <a:cubicBezTo>
                          <a:pt x="222708" y="4665888"/>
                          <a:pt x="-10673" y="4432401"/>
                          <a:pt x="0" y="4156046"/>
                        </a:cubicBezTo>
                        <a:cubicBezTo>
                          <a:pt x="87655" y="3334431"/>
                          <a:pt x="-94248" y="1569878"/>
                          <a:pt x="0" y="511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F72C0B9-FA39-63E8-B623-585522BDF109}"/>
              </a:ext>
            </a:extLst>
          </p:cNvPr>
          <p:cNvSpPr txBox="1"/>
          <p:nvPr/>
        </p:nvSpPr>
        <p:spPr>
          <a:xfrm>
            <a:off x="4076700" y="1752599"/>
            <a:ext cx="4095750" cy="2400657"/>
          </a:xfrm>
          <a:prstGeom prst="rect">
            <a:avLst/>
          </a:prstGeom>
          <a:noFill/>
        </p:spPr>
        <p:txBody>
          <a:bodyPr wrap="square" rtlCol="0">
            <a:spAutoFit/>
          </a:bodyPr>
          <a:lstStyle/>
          <a:p>
            <a:pPr algn="ctr" rtl="1">
              <a:lnSpc>
                <a:spcPct val="150000"/>
              </a:lnSpc>
            </a:pPr>
            <a:r>
              <a:rPr lang="fa-IR"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‫اسم زبان </a:t>
            </a:r>
            <a:r>
              <a:rPr lang="en-US"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 Java </a:t>
            </a:r>
            <a:r>
              <a:rPr lang="fa-IR" sz="2000" dirty="0">
                <a:solidFill>
                  <a:schemeClr val="bg1"/>
                </a:solidFill>
                <a:latin typeface="Yekan Bakh" panose="01000504000000020004" pitchFamily="2" charset="-78"/>
                <a:ea typeface="Yekan Bakh" panose="01000504000000020004" pitchFamily="2" charset="-78"/>
                <a:cs typeface="Yekan Bakh" panose="01000504000000020004" pitchFamily="2" charset="-78"/>
              </a:rPr>
              <a:t>از اسم یک نوع قهوه با این نام متعلق به جزیره جاوه در اندونزی الهام گرفته شده است؟ هرچند در بسیاری از منابع به اشتباه گفته می‌شود نام این زبان از نام خود جزیره گرفته شده است.‬</a:t>
            </a:r>
          </a:p>
        </p:txBody>
      </p:sp>
      <p:pic>
        <p:nvPicPr>
          <p:cNvPr id="4" name="Picture 3" descr="A cartoon character with arms and legs&#10;&#10;Description automatically generated">
            <a:extLst>
              <a:ext uri="{FF2B5EF4-FFF2-40B4-BE49-F238E27FC236}">
                <a16:creationId xmlns:a16="http://schemas.microsoft.com/office/drawing/2014/main" id="{031EB5C6-20C8-BD94-B42E-578F34798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798" y="4148495"/>
            <a:ext cx="3962400" cy="3962400"/>
          </a:xfrm>
          <a:prstGeom prst="rect">
            <a:avLst/>
          </a:prstGeom>
        </p:spPr>
      </p:pic>
    </p:spTree>
    <p:extLst>
      <p:ext uri="{BB962C8B-B14F-4D97-AF65-F5344CB8AC3E}">
        <p14:creationId xmlns:p14="http://schemas.microsoft.com/office/powerpoint/2010/main" val="2084328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TotalTime>
  <Words>806</Words>
  <Application>Microsoft Office PowerPoint</Application>
  <PresentationFormat>Widescreen</PresentationFormat>
  <Paragraphs>147</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Aptos Display</vt:lpstr>
      <vt:lpstr>Arial</vt:lpstr>
      <vt:lpstr>IRANSansX</vt:lpstr>
      <vt:lpstr>Yekan Bakh</vt:lpstr>
      <vt:lpstr>Yekan Bakh Heavy</vt:lpstr>
      <vt:lpstr>Yekan Bakh Light</vt:lpstr>
      <vt:lpstr>Yekan Bakh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Mohammad Falahi</dc:creator>
  <cp:lastModifiedBy>Mohammad Falahi</cp:lastModifiedBy>
  <cp:revision>8</cp:revision>
  <dcterms:created xsi:type="dcterms:W3CDTF">2024-12-27T19:00:59Z</dcterms:created>
  <dcterms:modified xsi:type="dcterms:W3CDTF">2025-02-01T16:57:03Z</dcterms:modified>
</cp:coreProperties>
</file>